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325" r:id="rId6"/>
    <p:sldId id="262" r:id="rId7"/>
    <p:sldId id="263" r:id="rId8"/>
    <p:sldId id="326" r:id="rId9"/>
    <p:sldId id="320" r:id="rId10"/>
    <p:sldId id="321" r:id="rId11"/>
    <p:sldId id="322" r:id="rId12"/>
    <p:sldId id="332" r:id="rId13"/>
    <p:sldId id="333" r:id="rId14"/>
    <p:sldId id="316" r:id="rId15"/>
    <p:sldId id="269" r:id="rId16"/>
    <p:sldId id="318" r:id="rId17"/>
    <p:sldId id="319" r:id="rId18"/>
    <p:sldId id="265" r:id="rId19"/>
    <p:sldId id="314" r:id="rId20"/>
    <p:sldId id="330" r:id="rId21"/>
    <p:sldId id="334" r:id="rId22"/>
    <p:sldId id="315" r:id="rId23"/>
    <p:sldId id="266" r:id="rId24"/>
    <p:sldId id="329" r:id="rId25"/>
    <p:sldId id="294" r:id="rId26"/>
    <p:sldId id="295" r:id="rId27"/>
    <p:sldId id="296" r:id="rId28"/>
    <p:sldId id="298" r:id="rId29"/>
    <p:sldId id="327" r:id="rId30"/>
  </p:sldIdLst>
  <p:sldSz cx="12192000" cy="6858000"/>
  <p:notesSz cx="6858000" cy="9144000"/>
  <p:defaultTextStyle>
    <a:defPPr>
      <a:defRPr lang="en-U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660"/>
  </p:normalViewPr>
  <p:slideViewPr>
    <p:cSldViewPr snapToGrid="0">
      <p:cViewPr varScale="1">
        <p:scale>
          <a:sx n="35" d="100"/>
          <a:sy n="35" d="100"/>
        </p:scale>
        <p:origin x="96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71DD6-B9F9-4E36-B666-4D23CC1344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G"/>
          </a:p>
        </p:txBody>
      </p:sp>
      <p:sp>
        <p:nvSpPr>
          <p:cNvPr id="3" name="Subtitle 2">
            <a:extLst>
              <a:ext uri="{FF2B5EF4-FFF2-40B4-BE49-F238E27FC236}">
                <a16:creationId xmlns:a16="http://schemas.microsoft.com/office/drawing/2014/main" id="{873D1794-64A6-4B4F-B115-837CB16C14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G"/>
          </a:p>
        </p:txBody>
      </p:sp>
      <p:sp>
        <p:nvSpPr>
          <p:cNvPr id="4" name="Date Placeholder 3">
            <a:extLst>
              <a:ext uri="{FF2B5EF4-FFF2-40B4-BE49-F238E27FC236}">
                <a16:creationId xmlns:a16="http://schemas.microsoft.com/office/drawing/2014/main" id="{9CD6A90C-ECA2-49F5-B3DF-A6BE200795D3}"/>
              </a:ext>
            </a:extLst>
          </p:cNvPr>
          <p:cNvSpPr>
            <a:spLocks noGrp="1"/>
          </p:cNvSpPr>
          <p:nvPr>
            <p:ph type="dt" sz="half" idx="10"/>
          </p:nvPr>
        </p:nvSpPr>
        <p:spPr/>
        <p:txBody>
          <a:bodyPr/>
          <a:lstStyle/>
          <a:p>
            <a:fld id="{969A35EA-3217-4D41-9029-DF259A271231}" type="datetimeFigureOut">
              <a:rPr lang="en-UG" smtClean="0"/>
              <a:t>11/24/2022</a:t>
            </a:fld>
            <a:endParaRPr lang="en-UG"/>
          </a:p>
        </p:txBody>
      </p:sp>
      <p:sp>
        <p:nvSpPr>
          <p:cNvPr id="5" name="Footer Placeholder 4">
            <a:extLst>
              <a:ext uri="{FF2B5EF4-FFF2-40B4-BE49-F238E27FC236}">
                <a16:creationId xmlns:a16="http://schemas.microsoft.com/office/drawing/2014/main" id="{43009E4B-36D7-403C-BF91-F0B6B86E5B3C}"/>
              </a:ext>
            </a:extLst>
          </p:cNvPr>
          <p:cNvSpPr>
            <a:spLocks noGrp="1"/>
          </p:cNvSpPr>
          <p:nvPr>
            <p:ph type="ftr" sz="quarter" idx="11"/>
          </p:nvPr>
        </p:nvSpPr>
        <p:spPr/>
        <p:txBody>
          <a:bodyPr/>
          <a:lstStyle/>
          <a:p>
            <a:endParaRPr lang="en-UG"/>
          </a:p>
        </p:txBody>
      </p:sp>
      <p:sp>
        <p:nvSpPr>
          <p:cNvPr id="6" name="Slide Number Placeholder 5">
            <a:extLst>
              <a:ext uri="{FF2B5EF4-FFF2-40B4-BE49-F238E27FC236}">
                <a16:creationId xmlns:a16="http://schemas.microsoft.com/office/drawing/2014/main" id="{A27E2763-C3F7-4D57-8319-94599DCF9665}"/>
              </a:ext>
            </a:extLst>
          </p:cNvPr>
          <p:cNvSpPr>
            <a:spLocks noGrp="1"/>
          </p:cNvSpPr>
          <p:nvPr>
            <p:ph type="sldNum" sz="quarter" idx="12"/>
          </p:nvPr>
        </p:nvSpPr>
        <p:spPr/>
        <p:txBody>
          <a:bodyPr/>
          <a:lstStyle/>
          <a:p>
            <a:fld id="{8DB922A6-6087-42CC-9A2F-283CC50B4A1E}" type="slidenum">
              <a:rPr lang="en-UG" smtClean="0"/>
              <a:t>‹#›</a:t>
            </a:fld>
            <a:endParaRPr lang="en-UG"/>
          </a:p>
        </p:txBody>
      </p:sp>
    </p:spTree>
    <p:extLst>
      <p:ext uri="{BB962C8B-B14F-4D97-AF65-F5344CB8AC3E}">
        <p14:creationId xmlns:p14="http://schemas.microsoft.com/office/powerpoint/2010/main" val="2525928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1E73E-7F82-4A69-BFDB-7006658159DF}"/>
              </a:ext>
            </a:extLst>
          </p:cNvPr>
          <p:cNvSpPr>
            <a:spLocks noGrp="1"/>
          </p:cNvSpPr>
          <p:nvPr>
            <p:ph type="title"/>
          </p:nvPr>
        </p:nvSpPr>
        <p:spPr/>
        <p:txBody>
          <a:bodyPr/>
          <a:lstStyle/>
          <a:p>
            <a:r>
              <a:rPr lang="en-US"/>
              <a:t>Click to edit Master title style</a:t>
            </a:r>
            <a:endParaRPr lang="en-UG"/>
          </a:p>
        </p:txBody>
      </p:sp>
      <p:sp>
        <p:nvSpPr>
          <p:cNvPr id="3" name="Vertical Text Placeholder 2">
            <a:extLst>
              <a:ext uri="{FF2B5EF4-FFF2-40B4-BE49-F238E27FC236}">
                <a16:creationId xmlns:a16="http://schemas.microsoft.com/office/drawing/2014/main" id="{138EA3CF-5ED9-457B-AAC8-0807397B6D6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Date Placeholder 3">
            <a:extLst>
              <a:ext uri="{FF2B5EF4-FFF2-40B4-BE49-F238E27FC236}">
                <a16:creationId xmlns:a16="http://schemas.microsoft.com/office/drawing/2014/main" id="{1CDEE115-4433-43ED-AD7C-C4F7EFAB03D5}"/>
              </a:ext>
            </a:extLst>
          </p:cNvPr>
          <p:cNvSpPr>
            <a:spLocks noGrp="1"/>
          </p:cNvSpPr>
          <p:nvPr>
            <p:ph type="dt" sz="half" idx="10"/>
          </p:nvPr>
        </p:nvSpPr>
        <p:spPr/>
        <p:txBody>
          <a:bodyPr/>
          <a:lstStyle/>
          <a:p>
            <a:fld id="{969A35EA-3217-4D41-9029-DF259A271231}" type="datetimeFigureOut">
              <a:rPr lang="en-UG" smtClean="0"/>
              <a:t>11/24/2022</a:t>
            </a:fld>
            <a:endParaRPr lang="en-UG"/>
          </a:p>
        </p:txBody>
      </p:sp>
      <p:sp>
        <p:nvSpPr>
          <p:cNvPr id="5" name="Footer Placeholder 4">
            <a:extLst>
              <a:ext uri="{FF2B5EF4-FFF2-40B4-BE49-F238E27FC236}">
                <a16:creationId xmlns:a16="http://schemas.microsoft.com/office/drawing/2014/main" id="{CC9C655F-C0BE-4ACF-AEF9-DDF0439F9CB4}"/>
              </a:ext>
            </a:extLst>
          </p:cNvPr>
          <p:cNvSpPr>
            <a:spLocks noGrp="1"/>
          </p:cNvSpPr>
          <p:nvPr>
            <p:ph type="ftr" sz="quarter" idx="11"/>
          </p:nvPr>
        </p:nvSpPr>
        <p:spPr/>
        <p:txBody>
          <a:bodyPr/>
          <a:lstStyle/>
          <a:p>
            <a:endParaRPr lang="en-UG"/>
          </a:p>
        </p:txBody>
      </p:sp>
      <p:sp>
        <p:nvSpPr>
          <p:cNvPr id="6" name="Slide Number Placeholder 5">
            <a:extLst>
              <a:ext uri="{FF2B5EF4-FFF2-40B4-BE49-F238E27FC236}">
                <a16:creationId xmlns:a16="http://schemas.microsoft.com/office/drawing/2014/main" id="{620B241D-5C61-488F-B8CD-BEA74196C295}"/>
              </a:ext>
            </a:extLst>
          </p:cNvPr>
          <p:cNvSpPr>
            <a:spLocks noGrp="1"/>
          </p:cNvSpPr>
          <p:nvPr>
            <p:ph type="sldNum" sz="quarter" idx="12"/>
          </p:nvPr>
        </p:nvSpPr>
        <p:spPr/>
        <p:txBody>
          <a:bodyPr/>
          <a:lstStyle/>
          <a:p>
            <a:fld id="{8DB922A6-6087-42CC-9A2F-283CC50B4A1E}" type="slidenum">
              <a:rPr lang="en-UG" smtClean="0"/>
              <a:t>‹#›</a:t>
            </a:fld>
            <a:endParaRPr lang="en-UG"/>
          </a:p>
        </p:txBody>
      </p:sp>
    </p:spTree>
    <p:extLst>
      <p:ext uri="{BB962C8B-B14F-4D97-AF65-F5344CB8AC3E}">
        <p14:creationId xmlns:p14="http://schemas.microsoft.com/office/powerpoint/2010/main" val="2600985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83DAD3-30BB-4F26-89C2-129D564B2A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G"/>
          </a:p>
        </p:txBody>
      </p:sp>
      <p:sp>
        <p:nvSpPr>
          <p:cNvPr id="3" name="Vertical Text Placeholder 2">
            <a:extLst>
              <a:ext uri="{FF2B5EF4-FFF2-40B4-BE49-F238E27FC236}">
                <a16:creationId xmlns:a16="http://schemas.microsoft.com/office/drawing/2014/main" id="{332F988F-AB3F-46A7-8DE0-3A1A857ACFE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Date Placeholder 3">
            <a:extLst>
              <a:ext uri="{FF2B5EF4-FFF2-40B4-BE49-F238E27FC236}">
                <a16:creationId xmlns:a16="http://schemas.microsoft.com/office/drawing/2014/main" id="{E8D713FD-7145-4847-B53E-2F265763FECC}"/>
              </a:ext>
            </a:extLst>
          </p:cNvPr>
          <p:cNvSpPr>
            <a:spLocks noGrp="1"/>
          </p:cNvSpPr>
          <p:nvPr>
            <p:ph type="dt" sz="half" idx="10"/>
          </p:nvPr>
        </p:nvSpPr>
        <p:spPr/>
        <p:txBody>
          <a:bodyPr/>
          <a:lstStyle/>
          <a:p>
            <a:fld id="{969A35EA-3217-4D41-9029-DF259A271231}" type="datetimeFigureOut">
              <a:rPr lang="en-UG" smtClean="0"/>
              <a:t>11/24/2022</a:t>
            </a:fld>
            <a:endParaRPr lang="en-UG"/>
          </a:p>
        </p:txBody>
      </p:sp>
      <p:sp>
        <p:nvSpPr>
          <p:cNvPr id="5" name="Footer Placeholder 4">
            <a:extLst>
              <a:ext uri="{FF2B5EF4-FFF2-40B4-BE49-F238E27FC236}">
                <a16:creationId xmlns:a16="http://schemas.microsoft.com/office/drawing/2014/main" id="{BED6EF5A-F813-4C5B-94CD-CCE944104E29}"/>
              </a:ext>
            </a:extLst>
          </p:cNvPr>
          <p:cNvSpPr>
            <a:spLocks noGrp="1"/>
          </p:cNvSpPr>
          <p:nvPr>
            <p:ph type="ftr" sz="quarter" idx="11"/>
          </p:nvPr>
        </p:nvSpPr>
        <p:spPr/>
        <p:txBody>
          <a:bodyPr/>
          <a:lstStyle/>
          <a:p>
            <a:endParaRPr lang="en-UG"/>
          </a:p>
        </p:txBody>
      </p:sp>
      <p:sp>
        <p:nvSpPr>
          <p:cNvPr id="6" name="Slide Number Placeholder 5">
            <a:extLst>
              <a:ext uri="{FF2B5EF4-FFF2-40B4-BE49-F238E27FC236}">
                <a16:creationId xmlns:a16="http://schemas.microsoft.com/office/drawing/2014/main" id="{FD7D7EC9-BD50-450D-ACD5-DC1F3627BEB1}"/>
              </a:ext>
            </a:extLst>
          </p:cNvPr>
          <p:cNvSpPr>
            <a:spLocks noGrp="1"/>
          </p:cNvSpPr>
          <p:nvPr>
            <p:ph type="sldNum" sz="quarter" idx="12"/>
          </p:nvPr>
        </p:nvSpPr>
        <p:spPr/>
        <p:txBody>
          <a:bodyPr/>
          <a:lstStyle/>
          <a:p>
            <a:fld id="{8DB922A6-6087-42CC-9A2F-283CC50B4A1E}" type="slidenum">
              <a:rPr lang="en-UG" smtClean="0"/>
              <a:t>‹#›</a:t>
            </a:fld>
            <a:endParaRPr lang="en-UG"/>
          </a:p>
        </p:txBody>
      </p:sp>
    </p:spTree>
    <p:extLst>
      <p:ext uri="{BB962C8B-B14F-4D97-AF65-F5344CB8AC3E}">
        <p14:creationId xmlns:p14="http://schemas.microsoft.com/office/powerpoint/2010/main" val="1386571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0D17-4F13-4092-8774-EF7A14EFE8A0}"/>
              </a:ext>
            </a:extLst>
          </p:cNvPr>
          <p:cNvSpPr>
            <a:spLocks noGrp="1"/>
          </p:cNvSpPr>
          <p:nvPr>
            <p:ph type="title"/>
          </p:nvPr>
        </p:nvSpPr>
        <p:spPr/>
        <p:txBody>
          <a:bodyPr/>
          <a:lstStyle/>
          <a:p>
            <a:r>
              <a:rPr lang="en-US"/>
              <a:t>Click to edit Master title style</a:t>
            </a:r>
            <a:endParaRPr lang="en-UG"/>
          </a:p>
        </p:txBody>
      </p:sp>
      <p:sp>
        <p:nvSpPr>
          <p:cNvPr id="3" name="Content Placeholder 2">
            <a:extLst>
              <a:ext uri="{FF2B5EF4-FFF2-40B4-BE49-F238E27FC236}">
                <a16:creationId xmlns:a16="http://schemas.microsoft.com/office/drawing/2014/main" id="{2CEED883-1A5B-49B1-82A3-DE2EC98F228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Date Placeholder 3">
            <a:extLst>
              <a:ext uri="{FF2B5EF4-FFF2-40B4-BE49-F238E27FC236}">
                <a16:creationId xmlns:a16="http://schemas.microsoft.com/office/drawing/2014/main" id="{E8BE2A0E-F223-44DE-81B8-49DA914CF462}"/>
              </a:ext>
            </a:extLst>
          </p:cNvPr>
          <p:cNvSpPr>
            <a:spLocks noGrp="1"/>
          </p:cNvSpPr>
          <p:nvPr>
            <p:ph type="dt" sz="half" idx="10"/>
          </p:nvPr>
        </p:nvSpPr>
        <p:spPr/>
        <p:txBody>
          <a:bodyPr/>
          <a:lstStyle/>
          <a:p>
            <a:fld id="{969A35EA-3217-4D41-9029-DF259A271231}" type="datetimeFigureOut">
              <a:rPr lang="en-UG" smtClean="0"/>
              <a:t>11/24/2022</a:t>
            </a:fld>
            <a:endParaRPr lang="en-UG"/>
          </a:p>
        </p:txBody>
      </p:sp>
      <p:sp>
        <p:nvSpPr>
          <p:cNvPr id="5" name="Footer Placeholder 4">
            <a:extLst>
              <a:ext uri="{FF2B5EF4-FFF2-40B4-BE49-F238E27FC236}">
                <a16:creationId xmlns:a16="http://schemas.microsoft.com/office/drawing/2014/main" id="{969CD57F-89B7-4C4E-A2E9-192BA87EF23A}"/>
              </a:ext>
            </a:extLst>
          </p:cNvPr>
          <p:cNvSpPr>
            <a:spLocks noGrp="1"/>
          </p:cNvSpPr>
          <p:nvPr>
            <p:ph type="ftr" sz="quarter" idx="11"/>
          </p:nvPr>
        </p:nvSpPr>
        <p:spPr/>
        <p:txBody>
          <a:bodyPr/>
          <a:lstStyle/>
          <a:p>
            <a:endParaRPr lang="en-UG"/>
          </a:p>
        </p:txBody>
      </p:sp>
      <p:sp>
        <p:nvSpPr>
          <p:cNvPr id="6" name="Slide Number Placeholder 5">
            <a:extLst>
              <a:ext uri="{FF2B5EF4-FFF2-40B4-BE49-F238E27FC236}">
                <a16:creationId xmlns:a16="http://schemas.microsoft.com/office/drawing/2014/main" id="{4A6127A6-B1E0-41F2-B6C1-C8D544517F56}"/>
              </a:ext>
            </a:extLst>
          </p:cNvPr>
          <p:cNvSpPr>
            <a:spLocks noGrp="1"/>
          </p:cNvSpPr>
          <p:nvPr>
            <p:ph type="sldNum" sz="quarter" idx="12"/>
          </p:nvPr>
        </p:nvSpPr>
        <p:spPr/>
        <p:txBody>
          <a:bodyPr/>
          <a:lstStyle/>
          <a:p>
            <a:fld id="{8DB922A6-6087-42CC-9A2F-283CC50B4A1E}" type="slidenum">
              <a:rPr lang="en-UG" smtClean="0"/>
              <a:t>‹#›</a:t>
            </a:fld>
            <a:endParaRPr lang="en-UG"/>
          </a:p>
        </p:txBody>
      </p:sp>
    </p:spTree>
    <p:extLst>
      <p:ext uri="{BB962C8B-B14F-4D97-AF65-F5344CB8AC3E}">
        <p14:creationId xmlns:p14="http://schemas.microsoft.com/office/powerpoint/2010/main" val="2703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B899E-FC5B-4F11-B63E-AE7273901A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G"/>
          </a:p>
        </p:txBody>
      </p:sp>
      <p:sp>
        <p:nvSpPr>
          <p:cNvPr id="3" name="Text Placeholder 2">
            <a:extLst>
              <a:ext uri="{FF2B5EF4-FFF2-40B4-BE49-F238E27FC236}">
                <a16:creationId xmlns:a16="http://schemas.microsoft.com/office/drawing/2014/main" id="{9C02FF2E-D2C8-453B-8278-E8AD8713A7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693EA38-B1B2-45D2-A272-35DA9FE0D893}"/>
              </a:ext>
            </a:extLst>
          </p:cNvPr>
          <p:cNvSpPr>
            <a:spLocks noGrp="1"/>
          </p:cNvSpPr>
          <p:nvPr>
            <p:ph type="dt" sz="half" idx="10"/>
          </p:nvPr>
        </p:nvSpPr>
        <p:spPr/>
        <p:txBody>
          <a:bodyPr/>
          <a:lstStyle/>
          <a:p>
            <a:fld id="{969A35EA-3217-4D41-9029-DF259A271231}" type="datetimeFigureOut">
              <a:rPr lang="en-UG" smtClean="0"/>
              <a:t>11/24/2022</a:t>
            </a:fld>
            <a:endParaRPr lang="en-UG"/>
          </a:p>
        </p:txBody>
      </p:sp>
      <p:sp>
        <p:nvSpPr>
          <p:cNvPr id="5" name="Footer Placeholder 4">
            <a:extLst>
              <a:ext uri="{FF2B5EF4-FFF2-40B4-BE49-F238E27FC236}">
                <a16:creationId xmlns:a16="http://schemas.microsoft.com/office/drawing/2014/main" id="{BD7A11A3-D0DE-404E-8D44-47B4CE0F5C16}"/>
              </a:ext>
            </a:extLst>
          </p:cNvPr>
          <p:cNvSpPr>
            <a:spLocks noGrp="1"/>
          </p:cNvSpPr>
          <p:nvPr>
            <p:ph type="ftr" sz="quarter" idx="11"/>
          </p:nvPr>
        </p:nvSpPr>
        <p:spPr/>
        <p:txBody>
          <a:bodyPr/>
          <a:lstStyle/>
          <a:p>
            <a:endParaRPr lang="en-UG"/>
          </a:p>
        </p:txBody>
      </p:sp>
      <p:sp>
        <p:nvSpPr>
          <p:cNvPr id="6" name="Slide Number Placeholder 5">
            <a:extLst>
              <a:ext uri="{FF2B5EF4-FFF2-40B4-BE49-F238E27FC236}">
                <a16:creationId xmlns:a16="http://schemas.microsoft.com/office/drawing/2014/main" id="{C61A6042-2333-4720-8D8B-CC6C4EA11906}"/>
              </a:ext>
            </a:extLst>
          </p:cNvPr>
          <p:cNvSpPr>
            <a:spLocks noGrp="1"/>
          </p:cNvSpPr>
          <p:nvPr>
            <p:ph type="sldNum" sz="quarter" idx="12"/>
          </p:nvPr>
        </p:nvSpPr>
        <p:spPr/>
        <p:txBody>
          <a:bodyPr/>
          <a:lstStyle/>
          <a:p>
            <a:fld id="{8DB922A6-6087-42CC-9A2F-283CC50B4A1E}" type="slidenum">
              <a:rPr lang="en-UG" smtClean="0"/>
              <a:t>‹#›</a:t>
            </a:fld>
            <a:endParaRPr lang="en-UG"/>
          </a:p>
        </p:txBody>
      </p:sp>
    </p:spTree>
    <p:extLst>
      <p:ext uri="{BB962C8B-B14F-4D97-AF65-F5344CB8AC3E}">
        <p14:creationId xmlns:p14="http://schemas.microsoft.com/office/powerpoint/2010/main" val="437135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3E7B-9B85-4CC2-8717-1F6A70E09E3E}"/>
              </a:ext>
            </a:extLst>
          </p:cNvPr>
          <p:cNvSpPr>
            <a:spLocks noGrp="1"/>
          </p:cNvSpPr>
          <p:nvPr>
            <p:ph type="title"/>
          </p:nvPr>
        </p:nvSpPr>
        <p:spPr/>
        <p:txBody>
          <a:bodyPr/>
          <a:lstStyle/>
          <a:p>
            <a:r>
              <a:rPr lang="en-US"/>
              <a:t>Click to edit Master title style</a:t>
            </a:r>
            <a:endParaRPr lang="en-UG"/>
          </a:p>
        </p:txBody>
      </p:sp>
      <p:sp>
        <p:nvSpPr>
          <p:cNvPr id="3" name="Content Placeholder 2">
            <a:extLst>
              <a:ext uri="{FF2B5EF4-FFF2-40B4-BE49-F238E27FC236}">
                <a16:creationId xmlns:a16="http://schemas.microsoft.com/office/drawing/2014/main" id="{AAAEBC0C-46F6-48AC-9314-458BAB01D8E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Content Placeholder 3">
            <a:extLst>
              <a:ext uri="{FF2B5EF4-FFF2-40B4-BE49-F238E27FC236}">
                <a16:creationId xmlns:a16="http://schemas.microsoft.com/office/drawing/2014/main" id="{F6694035-9F3C-4205-9A35-215B9C46365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5" name="Date Placeholder 4">
            <a:extLst>
              <a:ext uri="{FF2B5EF4-FFF2-40B4-BE49-F238E27FC236}">
                <a16:creationId xmlns:a16="http://schemas.microsoft.com/office/drawing/2014/main" id="{ED7C7B06-11FB-4BF8-963B-6EACACE45051}"/>
              </a:ext>
            </a:extLst>
          </p:cNvPr>
          <p:cNvSpPr>
            <a:spLocks noGrp="1"/>
          </p:cNvSpPr>
          <p:nvPr>
            <p:ph type="dt" sz="half" idx="10"/>
          </p:nvPr>
        </p:nvSpPr>
        <p:spPr/>
        <p:txBody>
          <a:bodyPr/>
          <a:lstStyle/>
          <a:p>
            <a:fld id="{969A35EA-3217-4D41-9029-DF259A271231}" type="datetimeFigureOut">
              <a:rPr lang="en-UG" smtClean="0"/>
              <a:t>11/24/2022</a:t>
            </a:fld>
            <a:endParaRPr lang="en-UG"/>
          </a:p>
        </p:txBody>
      </p:sp>
      <p:sp>
        <p:nvSpPr>
          <p:cNvPr id="6" name="Footer Placeholder 5">
            <a:extLst>
              <a:ext uri="{FF2B5EF4-FFF2-40B4-BE49-F238E27FC236}">
                <a16:creationId xmlns:a16="http://schemas.microsoft.com/office/drawing/2014/main" id="{06C2C48E-4163-48B7-B741-A3EEB6656336}"/>
              </a:ext>
            </a:extLst>
          </p:cNvPr>
          <p:cNvSpPr>
            <a:spLocks noGrp="1"/>
          </p:cNvSpPr>
          <p:nvPr>
            <p:ph type="ftr" sz="quarter" idx="11"/>
          </p:nvPr>
        </p:nvSpPr>
        <p:spPr/>
        <p:txBody>
          <a:bodyPr/>
          <a:lstStyle/>
          <a:p>
            <a:endParaRPr lang="en-UG"/>
          </a:p>
        </p:txBody>
      </p:sp>
      <p:sp>
        <p:nvSpPr>
          <p:cNvPr id="7" name="Slide Number Placeholder 6">
            <a:extLst>
              <a:ext uri="{FF2B5EF4-FFF2-40B4-BE49-F238E27FC236}">
                <a16:creationId xmlns:a16="http://schemas.microsoft.com/office/drawing/2014/main" id="{882B3025-6560-4AEA-BF0F-344BE02C49C1}"/>
              </a:ext>
            </a:extLst>
          </p:cNvPr>
          <p:cNvSpPr>
            <a:spLocks noGrp="1"/>
          </p:cNvSpPr>
          <p:nvPr>
            <p:ph type="sldNum" sz="quarter" idx="12"/>
          </p:nvPr>
        </p:nvSpPr>
        <p:spPr/>
        <p:txBody>
          <a:bodyPr/>
          <a:lstStyle/>
          <a:p>
            <a:fld id="{8DB922A6-6087-42CC-9A2F-283CC50B4A1E}" type="slidenum">
              <a:rPr lang="en-UG" smtClean="0"/>
              <a:t>‹#›</a:t>
            </a:fld>
            <a:endParaRPr lang="en-UG"/>
          </a:p>
        </p:txBody>
      </p:sp>
    </p:spTree>
    <p:extLst>
      <p:ext uri="{BB962C8B-B14F-4D97-AF65-F5344CB8AC3E}">
        <p14:creationId xmlns:p14="http://schemas.microsoft.com/office/powerpoint/2010/main" val="1527335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E48E-84EE-40DB-B098-973927281C09}"/>
              </a:ext>
            </a:extLst>
          </p:cNvPr>
          <p:cNvSpPr>
            <a:spLocks noGrp="1"/>
          </p:cNvSpPr>
          <p:nvPr>
            <p:ph type="title"/>
          </p:nvPr>
        </p:nvSpPr>
        <p:spPr>
          <a:xfrm>
            <a:off x="839788" y="365125"/>
            <a:ext cx="10515600" cy="1325563"/>
          </a:xfrm>
        </p:spPr>
        <p:txBody>
          <a:bodyPr/>
          <a:lstStyle/>
          <a:p>
            <a:r>
              <a:rPr lang="en-US"/>
              <a:t>Click to edit Master title style</a:t>
            </a:r>
            <a:endParaRPr lang="en-UG"/>
          </a:p>
        </p:txBody>
      </p:sp>
      <p:sp>
        <p:nvSpPr>
          <p:cNvPr id="3" name="Text Placeholder 2">
            <a:extLst>
              <a:ext uri="{FF2B5EF4-FFF2-40B4-BE49-F238E27FC236}">
                <a16:creationId xmlns:a16="http://schemas.microsoft.com/office/drawing/2014/main" id="{08F4DDCF-428F-4D81-A156-F00B58E03B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9726FAF-A639-4311-8308-16D704FE60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5" name="Text Placeholder 4">
            <a:extLst>
              <a:ext uri="{FF2B5EF4-FFF2-40B4-BE49-F238E27FC236}">
                <a16:creationId xmlns:a16="http://schemas.microsoft.com/office/drawing/2014/main" id="{2161507A-F3FA-429B-94DB-5A268926DA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4A489B9-A0EE-4788-8523-3FFA5DB4916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7" name="Date Placeholder 6">
            <a:extLst>
              <a:ext uri="{FF2B5EF4-FFF2-40B4-BE49-F238E27FC236}">
                <a16:creationId xmlns:a16="http://schemas.microsoft.com/office/drawing/2014/main" id="{22A0275F-A955-4072-AAAF-688528A21DB0}"/>
              </a:ext>
            </a:extLst>
          </p:cNvPr>
          <p:cNvSpPr>
            <a:spLocks noGrp="1"/>
          </p:cNvSpPr>
          <p:nvPr>
            <p:ph type="dt" sz="half" idx="10"/>
          </p:nvPr>
        </p:nvSpPr>
        <p:spPr/>
        <p:txBody>
          <a:bodyPr/>
          <a:lstStyle/>
          <a:p>
            <a:fld id="{969A35EA-3217-4D41-9029-DF259A271231}" type="datetimeFigureOut">
              <a:rPr lang="en-UG" smtClean="0"/>
              <a:t>11/24/2022</a:t>
            </a:fld>
            <a:endParaRPr lang="en-UG"/>
          </a:p>
        </p:txBody>
      </p:sp>
      <p:sp>
        <p:nvSpPr>
          <p:cNvPr id="8" name="Footer Placeholder 7">
            <a:extLst>
              <a:ext uri="{FF2B5EF4-FFF2-40B4-BE49-F238E27FC236}">
                <a16:creationId xmlns:a16="http://schemas.microsoft.com/office/drawing/2014/main" id="{FF94C126-B7EC-49A3-802A-50622356C0A1}"/>
              </a:ext>
            </a:extLst>
          </p:cNvPr>
          <p:cNvSpPr>
            <a:spLocks noGrp="1"/>
          </p:cNvSpPr>
          <p:nvPr>
            <p:ph type="ftr" sz="quarter" idx="11"/>
          </p:nvPr>
        </p:nvSpPr>
        <p:spPr/>
        <p:txBody>
          <a:bodyPr/>
          <a:lstStyle/>
          <a:p>
            <a:endParaRPr lang="en-UG"/>
          </a:p>
        </p:txBody>
      </p:sp>
      <p:sp>
        <p:nvSpPr>
          <p:cNvPr id="9" name="Slide Number Placeholder 8">
            <a:extLst>
              <a:ext uri="{FF2B5EF4-FFF2-40B4-BE49-F238E27FC236}">
                <a16:creationId xmlns:a16="http://schemas.microsoft.com/office/drawing/2014/main" id="{0E53142F-7CD3-4DFF-A7E1-876184359488}"/>
              </a:ext>
            </a:extLst>
          </p:cNvPr>
          <p:cNvSpPr>
            <a:spLocks noGrp="1"/>
          </p:cNvSpPr>
          <p:nvPr>
            <p:ph type="sldNum" sz="quarter" idx="12"/>
          </p:nvPr>
        </p:nvSpPr>
        <p:spPr/>
        <p:txBody>
          <a:bodyPr/>
          <a:lstStyle/>
          <a:p>
            <a:fld id="{8DB922A6-6087-42CC-9A2F-283CC50B4A1E}" type="slidenum">
              <a:rPr lang="en-UG" smtClean="0"/>
              <a:t>‹#›</a:t>
            </a:fld>
            <a:endParaRPr lang="en-UG"/>
          </a:p>
        </p:txBody>
      </p:sp>
    </p:spTree>
    <p:extLst>
      <p:ext uri="{BB962C8B-B14F-4D97-AF65-F5344CB8AC3E}">
        <p14:creationId xmlns:p14="http://schemas.microsoft.com/office/powerpoint/2010/main" val="3200193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76B9B-119D-43A6-B772-DAC24B98536A}"/>
              </a:ext>
            </a:extLst>
          </p:cNvPr>
          <p:cNvSpPr>
            <a:spLocks noGrp="1"/>
          </p:cNvSpPr>
          <p:nvPr>
            <p:ph type="title"/>
          </p:nvPr>
        </p:nvSpPr>
        <p:spPr/>
        <p:txBody>
          <a:bodyPr/>
          <a:lstStyle/>
          <a:p>
            <a:r>
              <a:rPr lang="en-US"/>
              <a:t>Click to edit Master title style</a:t>
            </a:r>
            <a:endParaRPr lang="en-UG"/>
          </a:p>
        </p:txBody>
      </p:sp>
      <p:sp>
        <p:nvSpPr>
          <p:cNvPr id="3" name="Date Placeholder 2">
            <a:extLst>
              <a:ext uri="{FF2B5EF4-FFF2-40B4-BE49-F238E27FC236}">
                <a16:creationId xmlns:a16="http://schemas.microsoft.com/office/drawing/2014/main" id="{5D24EF7B-82FC-47FB-9366-CD49EC11CF16}"/>
              </a:ext>
            </a:extLst>
          </p:cNvPr>
          <p:cNvSpPr>
            <a:spLocks noGrp="1"/>
          </p:cNvSpPr>
          <p:nvPr>
            <p:ph type="dt" sz="half" idx="10"/>
          </p:nvPr>
        </p:nvSpPr>
        <p:spPr/>
        <p:txBody>
          <a:bodyPr/>
          <a:lstStyle/>
          <a:p>
            <a:fld id="{969A35EA-3217-4D41-9029-DF259A271231}" type="datetimeFigureOut">
              <a:rPr lang="en-UG" smtClean="0"/>
              <a:t>11/24/2022</a:t>
            </a:fld>
            <a:endParaRPr lang="en-UG"/>
          </a:p>
        </p:txBody>
      </p:sp>
      <p:sp>
        <p:nvSpPr>
          <p:cNvPr id="4" name="Footer Placeholder 3">
            <a:extLst>
              <a:ext uri="{FF2B5EF4-FFF2-40B4-BE49-F238E27FC236}">
                <a16:creationId xmlns:a16="http://schemas.microsoft.com/office/drawing/2014/main" id="{5D997255-5016-464A-90B1-1FD2AC3FDEC8}"/>
              </a:ext>
            </a:extLst>
          </p:cNvPr>
          <p:cNvSpPr>
            <a:spLocks noGrp="1"/>
          </p:cNvSpPr>
          <p:nvPr>
            <p:ph type="ftr" sz="quarter" idx="11"/>
          </p:nvPr>
        </p:nvSpPr>
        <p:spPr/>
        <p:txBody>
          <a:bodyPr/>
          <a:lstStyle/>
          <a:p>
            <a:endParaRPr lang="en-UG"/>
          </a:p>
        </p:txBody>
      </p:sp>
      <p:sp>
        <p:nvSpPr>
          <p:cNvPr id="5" name="Slide Number Placeholder 4">
            <a:extLst>
              <a:ext uri="{FF2B5EF4-FFF2-40B4-BE49-F238E27FC236}">
                <a16:creationId xmlns:a16="http://schemas.microsoft.com/office/drawing/2014/main" id="{642123A3-F29D-4C10-987C-CEEBF6C02CB8}"/>
              </a:ext>
            </a:extLst>
          </p:cNvPr>
          <p:cNvSpPr>
            <a:spLocks noGrp="1"/>
          </p:cNvSpPr>
          <p:nvPr>
            <p:ph type="sldNum" sz="quarter" idx="12"/>
          </p:nvPr>
        </p:nvSpPr>
        <p:spPr/>
        <p:txBody>
          <a:bodyPr/>
          <a:lstStyle/>
          <a:p>
            <a:fld id="{8DB922A6-6087-42CC-9A2F-283CC50B4A1E}" type="slidenum">
              <a:rPr lang="en-UG" smtClean="0"/>
              <a:t>‹#›</a:t>
            </a:fld>
            <a:endParaRPr lang="en-UG"/>
          </a:p>
        </p:txBody>
      </p:sp>
    </p:spTree>
    <p:extLst>
      <p:ext uri="{BB962C8B-B14F-4D97-AF65-F5344CB8AC3E}">
        <p14:creationId xmlns:p14="http://schemas.microsoft.com/office/powerpoint/2010/main" val="3956949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0DB65A-380B-47D8-A227-C9E882E1B678}"/>
              </a:ext>
            </a:extLst>
          </p:cNvPr>
          <p:cNvSpPr>
            <a:spLocks noGrp="1"/>
          </p:cNvSpPr>
          <p:nvPr>
            <p:ph type="dt" sz="half" idx="10"/>
          </p:nvPr>
        </p:nvSpPr>
        <p:spPr/>
        <p:txBody>
          <a:bodyPr/>
          <a:lstStyle/>
          <a:p>
            <a:fld id="{969A35EA-3217-4D41-9029-DF259A271231}" type="datetimeFigureOut">
              <a:rPr lang="en-UG" smtClean="0"/>
              <a:t>11/24/2022</a:t>
            </a:fld>
            <a:endParaRPr lang="en-UG"/>
          </a:p>
        </p:txBody>
      </p:sp>
      <p:sp>
        <p:nvSpPr>
          <p:cNvPr id="3" name="Footer Placeholder 2">
            <a:extLst>
              <a:ext uri="{FF2B5EF4-FFF2-40B4-BE49-F238E27FC236}">
                <a16:creationId xmlns:a16="http://schemas.microsoft.com/office/drawing/2014/main" id="{9188C504-8D9F-4442-9D51-829497DDA471}"/>
              </a:ext>
            </a:extLst>
          </p:cNvPr>
          <p:cNvSpPr>
            <a:spLocks noGrp="1"/>
          </p:cNvSpPr>
          <p:nvPr>
            <p:ph type="ftr" sz="quarter" idx="11"/>
          </p:nvPr>
        </p:nvSpPr>
        <p:spPr/>
        <p:txBody>
          <a:bodyPr/>
          <a:lstStyle/>
          <a:p>
            <a:endParaRPr lang="en-UG"/>
          </a:p>
        </p:txBody>
      </p:sp>
      <p:sp>
        <p:nvSpPr>
          <p:cNvPr id="4" name="Slide Number Placeholder 3">
            <a:extLst>
              <a:ext uri="{FF2B5EF4-FFF2-40B4-BE49-F238E27FC236}">
                <a16:creationId xmlns:a16="http://schemas.microsoft.com/office/drawing/2014/main" id="{63715E45-AA87-42EC-8CC1-52B4D196408A}"/>
              </a:ext>
            </a:extLst>
          </p:cNvPr>
          <p:cNvSpPr>
            <a:spLocks noGrp="1"/>
          </p:cNvSpPr>
          <p:nvPr>
            <p:ph type="sldNum" sz="quarter" idx="12"/>
          </p:nvPr>
        </p:nvSpPr>
        <p:spPr/>
        <p:txBody>
          <a:bodyPr/>
          <a:lstStyle/>
          <a:p>
            <a:fld id="{8DB922A6-6087-42CC-9A2F-283CC50B4A1E}" type="slidenum">
              <a:rPr lang="en-UG" smtClean="0"/>
              <a:t>‹#›</a:t>
            </a:fld>
            <a:endParaRPr lang="en-UG"/>
          </a:p>
        </p:txBody>
      </p:sp>
    </p:spTree>
    <p:extLst>
      <p:ext uri="{BB962C8B-B14F-4D97-AF65-F5344CB8AC3E}">
        <p14:creationId xmlns:p14="http://schemas.microsoft.com/office/powerpoint/2010/main" val="1863920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051DD-CD88-4DB9-8751-BC50E2E54B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G"/>
          </a:p>
        </p:txBody>
      </p:sp>
      <p:sp>
        <p:nvSpPr>
          <p:cNvPr id="3" name="Content Placeholder 2">
            <a:extLst>
              <a:ext uri="{FF2B5EF4-FFF2-40B4-BE49-F238E27FC236}">
                <a16:creationId xmlns:a16="http://schemas.microsoft.com/office/drawing/2014/main" id="{0CE85308-B159-4503-8334-2CDAA4F751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Text Placeholder 3">
            <a:extLst>
              <a:ext uri="{FF2B5EF4-FFF2-40B4-BE49-F238E27FC236}">
                <a16:creationId xmlns:a16="http://schemas.microsoft.com/office/drawing/2014/main" id="{0F445CAE-4764-456B-A989-7830B2431D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C468F3F-0353-49C9-86BA-317243768462}"/>
              </a:ext>
            </a:extLst>
          </p:cNvPr>
          <p:cNvSpPr>
            <a:spLocks noGrp="1"/>
          </p:cNvSpPr>
          <p:nvPr>
            <p:ph type="dt" sz="half" idx="10"/>
          </p:nvPr>
        </p:nvSpPr>
        <p:spPr/>
        <p:txBody>
          <a:bodyPr/>
          <a:lstStyle/>
          <a:p>
            <a:fld id="{969A35EA-3217-4D41-9029-DF259A271231}" type="datetimeFigureOut">
              <a:rPr lang="en-UG" smtClean="0"/>
              <a:t>11/24/2022</a:t>
            </a:fld>
            <a:endParaRPr lang="en-UG"/>
          </a:p>
        </p:txBody>
      </p:sp>
      <p:sp>
        <p:nvSpPr>
          <p:cNvPr id="6" name="Footer Placeholder 5">
            <a:extLst>
              <a:ext uri="{FF2B5EF4-FFF2-40B4-BE49-F238E27FC236}">
                <a16:creationId xmlns:a16="http://schemas.microsoft.com/office/drawing/2014/main" id="{FFABA600-1318-4B36-B27C-4F7172F810EE}"/>
              </a:ext>
            </a:extLst>
          </p:cNvPr>
          <p:cNvSpPr>
            <a:spLocks noGrp="1"/>
          </p:cNvSpPr>
          <p:nvPr>
            <p:ph type="ftr" sz="quarter" idx="11"/>
          </p:nvPr>
        </p:nvSpPr>
        <p:spPr/>
        <p:txBody>
          <a:bodyPr/>
          <a:lstStyle/>
          <a:p>
            <a:endParaRPr lang="en-UG"/>
          </a:p>
        </p:txBody>
      </p:sp>
      <p:sp>
        <p:nvSpPr>
          <p:cNvPr id="7" name="Slide Number Placeholder 6">
            <a:extLst>
              <a:ext uri="{FF2B5EF4-FFF2-40B4-BE49-F238E27FC236}">
                <a16:creationId xmlns:a16="http://schemas.microsoft.com/office/drawing/2014/main" id="{4B935362-3865-411A-91C4-4445109403DC}"/>
              </a:ext>
            </a:extLst>
          </p:cNvPr>
          <p:cNvSpPr>
            <a:spLocks noGrp="1"/>
          </p:cNvSpPr>
          <p:nvPr>
            <p:ph type="sldNum" sz="quarter" idx="12"/>
          </p:nvPr>
        </p:nvSpPr>
        <p:spPr/>
        <p:txBody>
          <a:bodyPr/>
          <a:lstStyle/>
          <a:p>
            <a:fld id="{8DB922A6-6087-42CC-9A2F-283CC50B4A1E}" type="slidenum">
              <a:rPr lang="en-UG" smtClean="0"/>
              <a:t>‹#›</a:t>
            </a:fld>
            <a:endParaRPr lang="en-UG"/>
          </a:p>
        </p:txBody>
      </p:sp>
    </p:spTree>
    <p:extLst>
      <p:ext uri="{BB962C8B-B14F-4D97-AF65-F5344CB8AC3E}">
        <p14:creationId xmlns:p14="http://schemas.microsoft.com/office/powerpoint/2010/main" val="1895902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FBE2F-1EC0-426F-AB57-AA56BDF7BE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G"/>
          </a:p>
        </p:txBody>
      </p:sp>
      <p:sp>
        <p:nvSpPr>
          <p:cNvPr id="3" name="Picture Placeholder 2">
            <a:extLst>
              <a:ext uri="{FF2B5EF4-FFF2-40B4-BE49-F238E27FC236}">
                <a16:creationId xmlns:a16="http://schemas.microsoft.com/office/drawing/2014/main" id="{2FAC8A5A-B2F2-400B-A1FE-579CA4D5E4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G"/>
          </a:p>
        </p:txBody>
      </p:sp>
      <p:sp>
        <p:nvSpPr>
          <p:cNvPr id="4" name="Text Placeholder 3">
            <a:extLst>
              <a:ext uri="{FF2B5EF4-FFF2-40B4-BE49-F238E27FC236}">
                <a16:creationId xmlns:a16="http://schemas.microsoft.com/office/drawing/2014/main" id="{9ADE0A51-5239-456B-9D63-ADB4EFC94B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EB70009-1BC0-4729-B795-2B4B42489677}"/>
              </a:ext>
            </a:extLst>
          </p:cNvPr>
          <p:cNvSpPr>
            <a:spLocks noGrp="1"/>
          </p:cNvSpPr>
          <p:nvPr>
            <p:ph type="dt" sz="half" idx="10"/>
          </p:nvPr>
        </p:nvSpPr>
        <p:spPr/>
        <p:txBody>
          <a:bodyPr/>
          <a:lstStyle/>
          <a:p>
            <a:fld id="{969A35EA-3217-4D41-9029-DF259A271231}" type="datetimeFigureOut">
              <a:rPr lang="en-UG" smtClean="0"/>
              <a:t>11/24/2022</a:t>
            </a:fld>
            <a:endParaRPr lang="en-UG"/>
          </a:p>
        </p:txBody>
      </p:sp>
      <p:sp>
        <p:nvSpPr>
          <p:cNvPr id="6" name="Footer Placeholder 5">
            <a:extLst>
              <a:ext uri="{FF2B5EF4-FFF2-40B4-BE49-F238E27FC236}">
                <a16:creationId xmlns:a16="http://schemas.microsoft.com/office/drawing/2014/main" id="{9C9D1506-6A48-4587-9FB7-355F4FEEC3EA}"/>
              </a:ext>
            </a:extLst>
          </p:cNvPr>
          <p:cNvSpPr>
            <a:spLocks noGrp="1"/>
          </p:cNvSpPr>
          <p:nvPr>
            <p:ph type="ftr" sz="quarter" idx="11"/>
          </p:nvPr>
        </p:nvSpPr>
        <p:spPr/>
        <p:txBody>
          <a:bodyPr/>
          <a:lstStyle/>
          <a:p>
            <a:endParaRPr lang="en-UG"/>
          </a:p>
        </p:txBody>
      </p:sp>
      <p:sp>
        <p:nvSpPr>
          <p:cNvPr id="7" name="Slide Number Placeholder 6">
            <a:extLst>
              <a:ext uri="{FF2B5EF4-FFF2-40B4-BE49-F238E27FC236}">
                <a16:creationId xmlns:a16="http://schemas.microsoft.com/office/drawing/2014/main" id="{FE74D9E2-1795-4632-849F-1E65E2422AF3}"/>
              </a:ext>
            </a:extLst>
          </p:cNvPr>
          <p:cNvSpPr>
            <a:spLocks noGrp="1"/>
          </p:cNvSpPr>
          <p:nvPr>
            <p:ph type="sldNum" sz="quarter" idx="12"/>
          </p:nvPr>
        </p:nvSpPr>
        <p:spPr/>
        <p:txBody>
          <a:bodyPr/>
          <a:lstStyle/>
          <a:p>
            <a:fld id="{8DB922A6-6087-42CC-9A2F-283CC50B4A1E}" type="slidenum">
              <a:rPr lang="en-UG" smtClean="0"/>
              <a:t>‹#›</a:t>
            </a:fld>
            <a:endParaRPr lang="en-UG"/>
          </a:p>
        </p:txBody>
      </p:sp>
    </p:spTree>
    <p:extLst>
      <p:ext uri="{BB962C8B-B14F-4D97-AF65-F5344CB8AC3E}">
        <p14:creationId xmlns:p14="http://schemas.microsoft.com/office/powerpoint/2010/main" val="4272949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6010C3-278A-4750-BF79-8DA25670A8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G"/>
          </a:p>
        </p:txBody>
      </p:sp>
      <p:sp>
        <p:nvSpPr>
          <p:cNvPr id="3" name="Text Placeholder 2">
            <a:extLst>
              <a:ext uri="{FF2B5EF4-FFF2-40B4-BE49-F238E27FC236}">
                <a16:creationId xmlns:a16="http://schemas.microsoft.com/office/drawing/2014/main" id="{4830E74E-E0D1-422B-A84B-18D6ADC5E6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G"/>
          </a:p>
        </p:txBody>
      </p:sp>
      <p:sp>
        <p:nvSpPr>
          <p:cNvPr id="4" name="Date Placeholder 3">
            <a:extLst>
              <a:ext uri="{FF2B5EF4-FFF2-40B4-BE49-F238E27FC236}">
                <a16:creationId xmlns:a16="http://schemas.microsoft.com/office/drawing/2014/main" id="{233C27B9-31C7-487F-A693-641219DD8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9A35EA-3217-4D41-9029-DF259A271231}" type="datetimeFigureOut">
              <a:rPr lang="en-UG" smtClean="0"/>
              <a:t>11/24/2022</a:t>
            </a:fld>
            <a:endParaRPr lang="en-UG"/>
          </a:p>
        </p:txBody>
      </p:sp>
      <p:sp>
        <p:nvSpPr>
          <p:cNvPr id="5" name="Footer Placeholder 4">
            <a:extLst>
              <a:ext uri="{FF2B5EF4-FFF2-40B4-BE49-F238E27FC236}">
                <a16:creationId xmlns:a16="http://schemas.microsoft.com/office/drawing/2014/main" id="{A6AB5B66-938F-46BE-BA82-22DF5BE0B6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G"/>
          </a:p>
        </p:txBody>
      </p:sp>
      <p:sp>
        <p:nvSpPr>
          <p:cNvPr id="6" name="Slide Number Placeholder 5">
            <a:extLst>
              <a:ext uri="{FF2B5EF4-FFF2-40B4-BE49-F238E27FC236}">
                <a16:creationId xmlns:a16="http://schemas.microsoft.com/office/drawing/2014/main" id="{A4BB5379-75DF-4599-B5E9-F5F41123D0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B922A6-6087-42CC-9A2F-283CC50B4A1E}" type="slidenum">
              <a:rPr lang="en-UG" smtClean="0"/>
              <a:t>‹#›</a:t>
            </a:fld>
            <a:endParaRPr lang="en-UG"/>
          </a:p>
        </p:txBody>
      </p:sp>
    </p:spTree>
    <p:extLst>
      <p:ext uri="{BB962C8B-B14F-4D97-AF65-F5344CB8AC3E}">
        <p14:creationId xmlns:p14="http://schemas.microsoft.com/office/powerpoint/2010/main" val="2199200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EC9F6-28AA-4C87-82FC-99EEFD23D2D7}"/>
              </a:ext>
            </a:extLst>
          </p:cNvPr>
          <p:cNvSpPr>
            <a:spLocks noGrp="1"/>
          </p:cNvSpPr>
          <p:nvPr>
            <p:ph type="ctrTitle"/>
          </p:nvPr>
        </p:nvSpPr>
        <p:spPr>
          <a:xfrm>
            <a:off x="0" y="718932"/>
            <a:ext cx="12085983" cy="2156790"/>
          </a:xfrm>
        </p:spPr>
        <p:txBody>
          <a:bodyPr>
            <a:normAutofit/>
          </a:bodyPr>
          <a:lstStyle/>
          <a:p>
            <a:r>
              <a:rPr lang="en-US" sz="5400" b="1" dirty="0">
                <a:solidFill>
                  <a:srgbClr val="0070C0"/>
                </a:solidFill>
              </a:rPr>
              <a:t>Raising Prices on Alcohol through </a:t>
            </a:r>
            <a:br>
              <a:rPr lang="en-US" sz="5400" b="1" dirty="0">
                <a:solidFill>
                  <a:srgbClr val="0070C0"/>
                </a:solidFill>
              </a:rPr>
            </a:br>
            <a:r>
              <a:rPr lang="en-US" sz="5400" b="1" dirty="0">
                <a:solidFill>
                  <a:srgbClr val="0070C0"/>
                </a:solidFill>
              </a:rPr>
              <a:t>Exercise Taxes and Pricing policies</a:t>
            </a:r>
            <a:endParaRPr lang="en-UG" sz="5400" b="1" dirty="0">
              <a:solidFill>
                <a:srgbClr val="0070C0"/>
              </a:solidFill>
            </a:endParaRPr>
          </a:p>
        </p:txBody>
      </p:sp>
      <p:sp>
        <p:nvSpPr>
          <p:cNvPr id="3" name="Subtitle 2">
            <a:extLst>
              <a:ext uri="{FF2B5EF4-FFF2-40B4-BE49-F238E27FC236}">
                <a16:creationId xmlns:a16="http://schemas.microsoft.com/office/drawing/2014/main" id="{77DB7114-2ACD-4588-86FE-6DABF8B9441F}"/>
              </a:ext>
            </a:extLst>
          </p:cNvPr>
          <p:cNvSpPr>
            <a:spLocks noGrp="1"/>
          </p:cNvSpPr>
          <p:nvPr>
            <p:ph type="subTitle" idx="1"/>
          </p:nvPr>
        </p:nvSpPr>
        <p:spPr>
          <a:xfrm>
            <a:off x="463825" y="4532242"/>
            <a:ext cx="10840279" cy="1868557"/>
          </a:xfrm>
        </p:spPr>
        <p:txBody>
          <a:bodyPr>
            <a:normAutofit/>
          </a:bodyPr>
          <a:lstStyle/>
          <a:p>
            <a:r>
              <a:rPr lang="en-US" dirty="0"/>
              <a:t>Team: Rogers Kasirye, Rogers </a:t>
            </a:r>
            <a:r>
              <a:rPr lang="en-US" dirty="0" err="1"/>
              <a:t>Mutaawe</a:t>
            </a:r>
            <a:r>
              <a:rPr lang="en-US" dirty="0"/>
              <a:t>, Anna </a:t>
            </a:r>
            <a:r>
              <a:rPr lang="en-US" dirty="0" err="1"/>
              <a:t>Nabulya</a:t>
            </a:r>
            <a:r>
              <a:rPr lang="en-US" dirty="0"/>
              <a:t> and Clare </a:t>
            </a:r>
            <a:r>
              <a:rPr lang="en-US" dirty="0" err="1"/>
              <a:t>Nabulime</a:t>
            </a:r>
            <a:endParaRPr lang="en-US" dirty="0"/>
          </a:p>
          <a:p>
            <a:r>
              <a:rPr lang="en-US" b="1" dirty="0"/>
              <a:t>Uganda Youth Development Link (UYDEL)</a:t>
            </a:r>
          </a:p>
          <a:p>
            <a:r>
              <a:rPr lang="en-US" dirty="0"/>
              <a:t>E- mail   kasiryer@yahoo.com </a:t>
            </a:r>
          </a:p>
          <a:p>
            <a:r>
              <a:rPr lang="en-US" dirty="0"/>
              <a:t>www.uydel.org</a:t>
            </a:r>
            <a:endParaRPr lang="en-UG" dirty="0"/>
          </a:p>
        </p:txBody>
      </p:sp>
    </p:spTree>
    <p:extLst>
      <p:ext uri="{BB962C8B-B14F-4D97-AF65-F5344CB8AC3E}">
        <p14:creationId xmlns:p14="http://schemas.microsoft.com/office/powerpoint/2010/main" val="2715152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8E430-66D1-4868-B383-B2543220830F}"/>
              </a:ext>
            </a:extLst>
          </p:cNvPr>
          <p:cNvSpPr>
            <a:spLocks noGrp="1"/>
          </p:cNvSpPr>
          <p:nvPr>
            <p:ph type="title"/>
          </p:nvPr>
        </p:nvSpPr>
        <p:spPr>
          <a:xfrm>
            <a:off x="132522" y="365126"/>
            <a:ext cx="11221278" cy="615536"/>
          </a:xfrm>
        </p:spPr>
        <p:txBody>
          <a:bodyPr>
            <a:normAutofit fontScale="90000"/>
          </a:bodyPr>
          <a:lstStyle/>
          <a:p>
            <a:r>
              <a:rPr lang="en-GB" b="1" u="sng" dirty="0">
                <a:solidFill>
                  <a:srgbClr val="00B0F0"/>
                </a:solidFill>
              </a:rPr>
              <a:t>Pattern and observations Taxation in Uganda 2</a:t>
            </a:r>
            <a:endParaRPr lang="en-UG" dirty="0"/>
          </a:p>
        </p:txBody>
      </p:sp>
      <p:sp>
        <p:nvSpPr>
          <p:cNvPr id="3" name="Content Placeholder 2">
            <a:extLst>
              <a:ext uri="{FF2B5EF4-FFF2-40B4-BE49-F238E27FC236}">
                <a16:creationId xmlns:a16="http://schemas.microsoft.com/office/drawing/2014/main" id="{3DF43AC9-950A-417F-BC51-A7D30932EA99}"/>
              </a:ext>
            </a:extLst>
          </p:cNvPr>
          <p:cNvSpPr>
            <a:spLocks noGrp="1"/>
          </p:cNvSpPr>
          <p:nvPr>
            <p:ph idx="1"/>
          </p:nvPr>
        </p:nvSpPr>
        <p:spPr>
          <a:xfrm>
            <a:off x="132522" y="1126436"/>
            <a:ext cx="12059478" cy="5731564"/>
          </a:xfrm>
        </p:spPr>
        <p:txBody>
          <a:bodyPr>
            <a:normAutofit/>
          </a:bodyPr>
          <a:lstStyle/>
          <a:p>
            <a:r>
              <a:rPr lang="en-US" sz="4000" dirty="0"/>
              <a:t> URA </a:t>
            </a:r>
            <a:r>
              <a:rPr lang="en-US" sz="4000" b="1" dirty="0"/>
              <a:t>introduced digital stamps and electronic fiscal devises for eight products </a:t>
            </a:r>
            <a:r>
              <a:rPr lang="en-US" sz="4000" dirty="0"/>
              <a:t>(cigarettes, beers, sodas, water, wines, spirits, sugar and cement) which has expanded of tracing and tracking products which has grown the revenue contributions from the VAT and LED tax heads.</a:t>
            </a:r>
          </a:p>
          <a:p>
            <a:r>
              <a:rPr lang="en-US" sz="4000" dirty="0"/>
              <a:t> Efforts towards </a:t>
            </a:r>
            <a:r>
              <a:rPr lang="en-US" sz="4000" b="1" dirty="0"/>
              <a:t>curbing illicit trade </a:t>
            </a:r>
            <a:r>
              <a:rPr lang="en-US" sz="4000" dirty="0"/>
              <a:t>and eliminating uneven playfields for taxpayers.</a:t>
            </a:r>
          </a:p>
          <a:p>
            <a:endParaRPr lang="en-US" dirty="0"/>
          </a:p>
          <a:p>
            <a:endParaRPr lang="en-UG" dirty="0"/>
          </a:p>
        </p:txBody>
      </p:sp>
    </p:spTree>
    <p:extLst>
      <p:ext uri="{BB962C8B-B14F-4D97-AF65-F5344CB8AC3E}">
        <p14:creationId xmlns:p14="http://schemas.microsoft.com/office/powerpoint/2010/main" val="923879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ACD032-E793-4C6D-81CF-A752B76CF288}"/>
              </a:ext>
            </a:extLst>
          </p:cNvPr>
          <p:cNvSpPr>
            <a:spLocks noGrp="1"/>
          </p:cNvSpPr>
          <p:nvPr>
            <p:ph type="title"/>
          </p:nvPr>
        </p:nvSpPr>
        <p:spPr>
          <a:xfrm>
            <a:off x="265043" y="106017"/>
            <a:ext cx="11088757" cy="1325217"/>
          </a:xfrm>
        </p:spPr>
        <p:txBody>
          <a:bodyPr/>
          <a:lstStyle/>
          <a:p>
            <a:pPr algn="ctr"/>
            <a:r>
              <a:rPr lang="en-US" b="1" dirty="0">
                <a:solidFill>
                  <a:srgbClr val="00B0F0"/>
                </a:solidFill>
              </a:rPr>
              <a:t>Loss of revenue Vs Revenue growth </a:t>
            </a:r>
            <a:endParaRPr lang="en-UG" b="1" dirty="0">
              <a:solidFill>
                <a:srgbClr val="00B0F0"/>
              </a:solidFill>
            </a:endParaRPr>
          </a:p>
        </p:txBody>
      </p:sp>
      <p:sp>
        <p:nvSpPr>
          <p:cNvPr id="7" name="Rectangle 6">
            <a:extLst>
              <a:ext uri="{FF2B5EF4-FFF2-40B4-BE49-F238E27FC236}">
                <a16:creationId xmlns:a16="http://schemas.microsoft.com/office/drawing/2014/main" id="{F6600B64-CF02-4522-9DF5-5929F2BED78E}"/>
              </a:ext>
            </a:extLst>
          </p:cNvPr>
          <p:cNvSpPr/>
          <p:nvPr/>
        </p:nvSpPr>
        <p:spPr>
          <a:xfrm>
            <a:off x="265043" y="1690688"/>
            <a:ext cx="11926957" cy="4801314"/>
          </a:xfrm>
          <a:prstGeom prst="rect">
            <a:avLst/>
          </a:prstGeom>
        </p:spPr>
        <p:txBody>
          <a:bodyPr wrap="square">
            <a:spAutoFit/>
          </a:bodyPr>
          <a:lstStyle/>
          <a:p>
            <a:r>
              <a:rPr lang="en-US" dirty="0"/>
              <a:t> </a:t>
            </a:r>
            <a:r>
              <a:rPr lang="en-US" sz="3200" b="1" dirty="0"/>
              <a:t>Price of alcohol still at the same price</a:t>
            </a:r>
            <a:r>
              <a:rPr lang="en-US" sz="3200" dirty="0"/>
              <a:t>: as Early as the financial year 2018\19 Uganda government  amended the Tax Act  and section 21(1) was introduced providing for corporate income tax exemptions for firms, which operate in priority sectors, and meet a qualifying investment threshold; </a:t>
            </a:r>
          </a:p>
          <a:p>
            <a:r>
              <a:rPr lang="en-US" sz="3200" dirty="0"/>
              <a:t>Those </a:t>
            </a:r>
            <a:r>
              <a:rPr lang="en-US" sz="3200" b="1" dirty="0"/>
              <a:t>sourcing 70% raw materials and those who accounting </a:t>
            </a:r>
            <a:r>
              <a:rPr lang="en-US" sz="3200" dirty="0"/>
              <a:t>for at least  70% of Ugandan citizen. </a:t>
            </a:r>
          </a:p>
          <a:p>
            <a:r>
              <a:rPr lang="en-US" sz="3200" dirty="0"/>
              <a:t>A lot of </a:t>
            </a:r>
            <a:r>
              <a:rPr lang="en-US" sz="3200" b="1" dirty="0"/>
              <a:t>revenue is lost in revenue exemption</a:t>
            </a:r>
            <a:r>
              <a:rPr lang="en-US" sz="3200" dirty="0"/>
              <a:t>. </a:t>
            </a:r>
          </a:p>
          <a:p>
            <a:r>
              <a:rPr lang="en-US" sz="3200" dirty="0"/>
              <a:t>Government to </a:t>
            </a:r>
            <a:r>
              <a:rPr lang="en-US" sz="3200" b="1" dirty="0"/>
              <a:t>deal away with alcohol </a:t>
            </a:r>
            <a:r>
              <a:rPr lang="en-US" sz="3200" dirty="0"/>
              <a:t>harm arising out of alcohol.</a:t>
            </a:r>
          </a:p>
          <a:p>
            <a:endParaRPr lang="en-US" dirty="0"/>
          </a:p>
        </p:txBody>
      </p:sp>
    </p:spTree>
    <p:extLst>
      <p:ext uri="{BB962C8B-B14F-4D97-AF65-F5344CB8AC3E}">
        <p14:creationId xmlns:p14="http://schemas.microsoft.com/office/powerpoint/2010/main" val="823281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u="sng" dirty="0">
                <a:solidFill>
                  <a:srgbClr val="00B0F0"/>
                </a:solidFill>
              </a:rPr>
              <a:t>Re-aligning Alcohol Taxation Regime in Uganda Vs East Africa</a:t>
            </a:r>
          </a:p>
        </p:txBody>
      </p:sp>
      <p:sp>
        <p:nvSpPr>
          <p:cNvPr id="3" name="Content Placeholder 2"/>
          <p:cNvSpPr>
            <a:spLocks noGrp="1"/>
          </p:cNvSpPr>
          <p:nvPr>
            <p:ph idx="1"/>
          </p:nvPr>
        </p:nvSpPr>
        <p:spPr>
          <a:xfrm>
            <a:off x="95415" y="1487056"/>
            <a:ext cx="11910318" cy="4689908"/>
          </a:xfrm>
        </p:spPr>
        <p:txBody>
          <a:bodyPr>
            <a:normAutofit fontScale="85000" lnSpcReduction="20000"/>
          </a:bodyPr>
          <a:lstStyle/>
          <a:p>
            <a:pPr lvl="0"/>
            <a:r>
              <a:rPr lang="en-US" dirty="0"/>
              <a:t>Excise taxes on alcohol in </a:t>
            </a:r>
            <a:r>
              <a:rPr lang="en-US" dirty="0">
                <a:solidFill>
                  <a:srgbClr val="0070C0"/>
                </a:solidFill>
              </a:rPr>
              <a:t>Kenya are too high by a wide margin </a:t>
            </a:r>
            <a:r>
              <a:rPr lang="en-US" dirty="0"/>
              <a:t>as compared to other East African countries and are being updated and enforced. </a:t>
            </a:r>
          </a:p>
          <a:p>
            <a:pPr marL="0" lvl="0" indent="0">
              <a:buNone/>
            </a:pPr>
            <a:endParaRPr lang="en-US" dirty="0"/>
          </a:p>
          <a:p>
            <a:pPr lvl="0"/>
            <a:r>
              <a:rPr lang="en-US" dirty="0"/>
              <a:t>Excise tax rate in Uganda and Tanzania </a:t>
            </a:r>
            <a:r>
              <a:rPr lang="en-US" dirty="0">
                <a:solidFill>
                  <a:srgbClr val="0070C0"/>
                </a:solidFill>
              </a:rPr>
              <a:t>are too low to </a:t>
            </a:r>
            <a:r>
              <a:rPr lang="en-US" dirty="0"/>
              <a:t>counterbalance the estimated net costs of misuse (Parry, 2003). </a:t>
            </a:r>
          </a:p>
          <a:p>
            <a:pPr lvl="0"/>
            <a:endParaRPr lang="en-US" dirty="0"/>
          </a:p>
          <a:p>
            <a:pPr lvl="0"/>
            <a:r>
              <a:rPr lang="en-US" dirty="0"/>
              <a:t>Rwanda collects </a:t>
            </a:r>
            <a:r>
              <a:rPr lang="en-US" dirty="0">
                <a:solidFill>
                  <a:srgbClr val="FF0000"/>
                </a:solidFill>
              </a:rPr>
              <a:t>16% </a:t>
            </a:r>
            <a:r>
              <a:rPr lang="en-US" dirty="0"/>
              <a:t>out of 8.376 billion dollars and Tanzania collects 47.43 billion USD In Kenya </a:t>
            </a:r>
            <a:r>
              <a:rPr lang="en-US" dirty="0">
                <a:solidFill>
                  <a:srgbClr val="FF0000"/>
                </a:solidFill>
              </a:rPr>
              <a:t>20% </a:t>
            </a:r>
            <a:r>
              <a:rPr lang="en-US" dirty="0"/>
              <a:t>out of 70,529 billion dollars.</a:t>
            </a:r>
          </a:p>
          <a:p>
            <a:pPr lvl="0"/>
            <a:endParaRPr lang="en-US" dirty="0"/>
          </a:p>
          <a:p>
            <a:pPr lvl="0"/>
            <a:r>
              <a:rPr lang="en-US" dirty="0"/>
              <a:t>Uganda collects </a:t>
            </a:r>
            <a:r>
              <a:rPr lang="en-US" dirty="0">
                <a:solidFill>
                  <a:srgbClr val="FF0000"/>
                </a:solidFill>
              </a:rPr>
              <a:t>13% </a:t>
            </a:r>
            <a:r>
              <a:rPr lang="en-US" dirty="0"/>
              <a:t>out of 25.53 billion USD far lower than most sub-Saharan African countries (Therefore a lot of revenue is lost as a result of low percentage of taxes.</a:t>
            </a:r>
          </a:p>
          <a:p>
            <a:pPr marL="0" lvl="0" indent="0">
              <a:buNone/>
            </a:pPr>
            <a:endParaRPr lang="en-US" dirty="0">
              <a:solidFill>
                <a:srgbClr val="FF0000"/>
              </a:solidFill>
            </a:endParaRPr>
          </a:p>
          <a:p>
            <a:pPr lvl="0"/>
            <a:r>
              <a:rPr lang="en-US" dirty="0">
                <a:solidFill>
                  <a:srgbClr val="FF0000"/>
                </a:solidFill>
              </a:rPr>
              <a:t>There is need to investigate why Uganda pays lower taxes? </a:t>
            </a:r>
          </a:p>
        </p:txBody>
      </p:sp>
    </p:spTree>
    <p:extLst>
      <p:ext uri="{BB962C8B-B14F-4D97-AF65-F5344CB8AC3E}">
        <p14:creationId xmlns:p14="http://schemas.microsoft.com/office/powerpoint/2010/main" val="1498186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632" y="-104775"/>
            <a:ext cx="10515600" cy="1325563"/>
          </a:xfrm>
        </p:spPr>
        <p:txBody>
          <a:bodyPr>
            <a:normAutofit/>
          </a:bodyPr>
          <a:lstStyle/>
          <a:p>
            <a:r>
              <a:rPr lang="en-US" sz="3200" b="1" u="sng" dirty="0">
                <a:solidFill>
                  <a:srgbClr val="00B0F0"/>
                </a:solidFill>
              </a:rPr>
              <a:t>Re-aligning Alcohol Taxation Regime in Uganda Vs East Africa</a:t>
            </a:r>
          </a:p>
        </p:txBody>
      </p:sp>
      <p:sp>
        <p:nvSpPr>
          <p:cNvPr id="3" name="Content Placeholder 2"/>
          <p:cNvSpPr>
            <a:spLocks noGrp="1"/>
          </p:cNvSpPr>
          <p:nvPr>
            <p:ph idx="1"/>
          </p:nvPr>
        </p:nvSpPr>
        <p:spPr>
          <a:xfrm>
            <a:off x="93133" y="890156"/>
            <a:ext cx="12098867" cy="4689908"/>
          </a:xfrm>
        </p:spPr>
        <p:txBody>
          <a:bodyPr>
            <a:noAutofit/>
          </a:bodyPr>
          <a:lstStyle/>
          <a:p>
            <a:pPr lvl="0"/>
            <a:r>
              <a:rPr lang="en-US" sz="3200" dirty="0"/>
              <a:t>There is need to </a:t>
            </a:r>
            <a:r>
              <a:rPr lang="en-US" sz="3200" b="1" dirty="0">
                <a:solidFill>
                  <a:srgbClr val="0070C0"/>
                </a:solidFill>
              </a:rPr>
              <a:t>align the tax regime </a:t>
            </a:r>
            <a:r>
              <a:rPr lang="en-US" sz="3200" dirty="0"/>
              <a:t>to other East African countries. Kenya and Rwanda have less problems related to alcohol compared to Uganda).</a:t>
            </a:r>
          </a:p>
          <a:p>
            <a:pPr lvl="0"/>
            <a:r>
              <a:rPr lang="en-US" sz="3200" dirty="0"/>
              <a:t>Uganda </a:t>
            </a:r>
            <a:r>
              <a:rPr lang="en-US" sz="3200" b="1" dirty="0">
                <a:solidFill>
                  <a:srgbClr val="0070C0"/>
                </a:solidFill>
              </a:rPr>
              <a:t>alcohol consumption is still high but the revenue is not commensurate with the levels of consumptions </a:t>
            </a:r>
            <a:r>
              <a:rPr lang="en-US" sz="3200" dirty="0"/>
              <a:t>and a lot of illicit alcohol still produced but untaxed (</a:t>
            </a:r>
            <a:r>
              <a:rPr lang="en-US" sz="3200" dirty="0" err="1"/>
              <a:t>Swahn</a:t>
            </a:r>
            <a:r>
              <a:rPr lang="en-US" sz="3200" dirty="0"/>
              <a:t> et al., 2018)</a:t>
            </a:r>
          </a:p>
          <a:p>
            <a:pPr lvl="0"/>
            <a:r>
              <a:rPr lang="en-US" sz="3200" dirty="0"/>
              <a:t>This </a:t>
            </a:r>
            <a:r>
              <a:rPr lang="en-US" sz="3200" b="1" dirty="0">
                <a:solidFill>
                  <a:srgbClr val="0070C0"/>
                </a:solidFill>
              </a:rPr>
              <a:t>local brew needs to be brought into the tax curve </a:t>
            </a:r>
            <a:r>
              <a:rPr lang="en-US" sz="3200" dirty="0"/>
              <a:t>and increase its revenue. Untaxed illicit brew and many producers are outside the tax base.</a:t>
            </a:r>
          </a:p>
          <a:p>
            <a:pPr lvl="0"/>
            <a:r>
              <a:rPr lang="en-US" sz="3200" dirty="0"/>
              <a:t> Likewise, 56% of the population does not drink. Many young people may be living alcohol free.</a:t>
            </a:r>
          </a:p>
          <a:p>
            <a:pPr lvl="0"/>
            <a:r>
              <a:rPr lang="en-US" sz="3200" b="1" dirty="0">
                <a:solidFill>
                  <a:srgbClr val="0070C0"/>
                </a:solidFill>
              </a:rPr>
              <a:t>Economic versus health benefits</a:t>
            </a:r>
            <a:r>
              <a:rPr lang="en-US" sz="3200" dirty="0"/>
              <a:t>.</a:t>
            </a:r>
          </a:p>
        </p:txBody>
      </p:sp>
    </p:spTree>
    <p:extLst>
      <p:ext uri="{BB962C8B-B14F-4D97-AF65-F5344CB8AC3E}">
        <p14:creationId xmlns:p14="http://schemas.microsoft.com/office/powerpoint/2010/main" val="2432127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5B66AE-0F27-4F17-BAFC-E37680552775}"/>
              </a:ext>
            </a:extLst>
          </p:cNvPr>
          <p:cNvSpPr/>
          <p:nvPr/>
        </p:nvSpPr>
        <p:spPr>
          <a:xfrm>
            <a:off x="395198" y="-251639"/>
            <a:ext cx="11203710" cy="7109639"/>
          </a:xfrm>
          <a:prstGeom prst="rect">
            <a:avLst/>
          </a:prstGeom>
        </p:spPr>
        <p:txBody>
          <a:bodyPr wrap="square">
            <a:spAutoFit/>
          </a:bodyPr>
          <a:lstStyle/>
          <a:p>
            <a:endParaRPr lang="en-US" dirty="0"/>
          </a:p>
          <a:p>
            <a:pPr algn="ctr"/>
            <a:r>
              <a:rPr lang="en-US" sz="3600" b="1" dirty="0">
                <a:solidFill>
                  <a:srgbClr val="00B0F0"/>
                </a:solidFill>
              </a:rPr>
              <a:t>Taxes on alcohol but a shocking advert </a:t>
            </a:r>
          </a:p>
          <a:p>
            <a:endParaRPr lang="en-US" dirty="0"/>
          </a:p>
          <a:p>
            <a:r>
              <a:rPr lang="en-US" sz="2400" dirty="0"/>
              <a:t>During the 2019/2020 the budget increased taxes on alcohol but a shocking advert in one of the leading newspapers said that that the price of alcohol was still at the same price </a:t>
            </a:r>
            <a:r>
              <a:rPr lang="en-US" sz="2400" b="1" dirty="0">
                <a:solidFill>
                  <a:srgbClr val="0070C0"/>
                </a:solidFill>
              </a:rPr>
              <a:t>(taxation of alcohol is yet to be felt and bring the net results to increase revenue)</a:t>
            </a:r>
            <a:r>
              <a:rPr lang="en-US" sz="2400" dirty="0">
                <a:solidFill>
                  <a:srgbClr val="0070C0"/>
                </a:solidFill>
              </a:rPr>
              <a:t>. </a:t>
            </a:r>
          </a:p>
          <a:p>
            <a:endParaRPr lang="en-US" sz="2400" dirty="0"/>
          </a:p>
          <a:p>
            <a:r>
              <a:rPr lang="en-US" sz="2400" dirty="0"/>
              <a:t>With the new Financial Year 2022/2023 factories producing the low-cost opaque beer will </a:t>
            </a:r>
            <a:r>
              <a:rPr lang="en-US" sz="2400" b="1" dirty="0">
                <a:solidFill>
                  <a:srgbClr val="0070C0"/>
                </a:solidFill>
              </a:rPr>
              <a:t>enjoy a tax relief intended to attract more local manufacturers into the alcohol production </a:t>
            </a:r>
            <a:r>
              <a:rPr lang="en-US" sz="2400" dirty="0"/>
              <a:t>industry.</a:t>
            </a:r>
          </a:p>
          <a:p>
            <a:endParaRPr lang="en-US" sz="2400" dirty="0"/>
          </a:p>
          <a:p>
            <a:r>
              <a:rPr lang="en-US" sz="2400" dirty="0"/>
              <a:t>The proposal to reduce the excise duty rate on opaque beer </a:t>
            </a:r>
            <a:r>
              <a:rPr lang="en-US" sz="2400" b="1" dirty="0">
                <a:solidFill>
                  <a:srgbClr val="0070C0"/>
                </a:solidFill>
              </a:rPr>
              <a:t>would encourage the reopening of companies that had closed as a consequence of the higher tax as manufacturers </a:t>
            </a:r>
            <a:r>
              <a:rPr lang="en-US" sz="2400" dirty="0"/>
              <a:t>of opaque beer will pay only 12 per cent or Shs150 per </a:t>
            </a:r>
            <a:r>
              <a:rPr lang="en-US" sz="2400" dirty="0" err="1"/>
              <a:t>litre</a:t>
            </a:r>
            <a:r>
              <a:rPr lang="en-US" sz="2400" dirty="0"/>
              <a:t> of the beer produced as compared to the current 20 per cent or Shs230 per </a:t>
            </a:r>
            <a:r>
              <a:rPr lang="en-US" sz="2400" dirty="0" err="1"/>
              <a:t>litre</a:t>
            </a:r>
            <a:r>
              <a:rPr lang="en-US" sz="2400" dirty="0"/>
              <a:t>. (Parliament of Uganda report 18th May 2022).</a:t>
            </a:r>
          </a:p>
          <a:p>
            <a:endParaRPr lang="en-US" sz="2400" dirty="0"/>
          </a:p>
          <a:p>
            <a:r>
              <a:rPr lang="en-US" sz="2400" dirty="0"/>
              <a:t>Government completely should eliminate these exemptions to the alcohol industry given the Alcohol burden created by alcohol  and </a:t>
            </a:r>
            <a:r>
              <a:rPr lang="en-US" sz="2400" dirty="0">
                <a:solidFill>
                  <a:srgbClr val="0070C0"/>
                </a:solidFill>
              </a:rPr>
              <a:t>Mixture/hybrid of taxation</a:t>
            </a:r>
            <a:r>
              <a:rPr lang="en-US" sz="2400" dirty="0"/>
              <a:t>s</a:t>
            </a:r>
          </a:p>
        </p:txBody>
      </p:sp>
    </p:spTree>
    <p:extLst>
      <p:ext uri="{BB962C8B-B14F-4D97-AF65-F5344CB8AC3E}">
        <p14:creationId xmlns:p14="http://schemas.microsoft.com/office/powerpoint/2010/main" val="1128417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8053"/>
            <a:ext cx="10515600" cy="530086"/>
          </a:xfrm>
        </p:spPr>
        <p:txBody>
          <a:bodyPr>
            <a:normAutofit fontScale="90000"/>
          </a:bodyPr>
          <a:lstStyle/>
          <a:p>
            <a:pPr algn="ctr"/>
            <a:r>
              <a:rPr lang="en-US" b="1" dirty="0">
                <a:solidFill>
                  <a:srgbClr val="00B0F0"/>
                </a:solidFill>
              </a:rPr>
              <a:t>Immediate Measures</a:t>
            </a:r>
            <a:br>
              <a:rPr lang="en-US" dirty="0">
                <a:solidFill>
                  <a:srgbClr val="FF0000"/>
                </a:solidFill>
              </a:rPr>
            </a:br>
            <a:endParaRPr lang="en-GB" dirty="0"/>
          </a:p>
        </p:txBody>
      </p:sp>
      <p:sp>
        <p:nvSpPr>
          <p:cNvPr id="3" name="Content Placeholder 2"/>
          <p:cNvSpPr>
            <a:spLocks noGrp="1"/>
          </p:cNvSpPr>
          <p:nvPr>
            <p:ph idx="1"/>
          </p:nvPr>
        </p:nvSpPr>
        <p:spPr>
          <a:xfrm>
            <a:off x="254000" y="993913"/>
            <a:ext cx="11792226" cy="5864087"/>
          </a:xfrm>
        </p:spPr>
        <p:txBody>
          <a:bodyPr>
            <a:normAutofit fontScale="92500" lnSpcReduction="20000"/>
          </a:bodyPr>
          <a:lstStyle/>
          <a:p>
            <a:pPr>
              <a:buAutoNum type="alphaLcPeriod"/>
            </a:pPr>
            <a:r>
              <a:rPr lang="en-US" sz="3200" b="1" dirty="0"/>
              <a:t>  </a:t>
            </a:r>
            <a:r>
              <a:rPr lang="en-US" sz="3200" b="1" dirty="0">
                <a:solidFill>
                  <a:srgbClr val="0070C0"/>
                </a:solidFill>
              </a:rPr>
              <a:t>Tax alcohol inside the bottle </a:t>
            </a:r>
            <a:r>
              <a:rPr lang="en-US" sz="3200" dirty="0"/>
              <a:t>(content)  more tax (lethal and high addictive.</a:t>
            </a:r>
          </a:p>
          <a:p>
            <a:pPr>
              <a:buAutoNum type="alphaLcPeriod"/>
            </a:pPr>
            <a:r>
              <a:rPr lang="en-US" sz="3200" dirty="0"/>
              <a:t> Limited impact of taxation may need serious  review from time .</a:t>
            </a:r>
          </a:p>
          <a:p>
            <a:pPr marL="0" indent="0">
              <a:buNone/>
            </a:pPr>
            <a:endParaRPr lang="en-US" sz="3200" dirty="0"/>
          </a:p>
          <a:p>
            <a:pPr>
              <a:buAutoNum type="alphaLcPeriod"/>
            </a:pPr>
            <a:r>
              <a:rPr lang="en-US" sz="3200" b="1" dirty="0"/>
              <a:t> </a:t>
            </a:r>
            <a:r>
              <a:rPr lang="en-US" sz="3200" b="1" dirty="0">
                <a:solidFill>
                  <a:srgbClr val="0070C0"/>
                </a:solidFill>
              </a:rPr>
              <a:t>Packaging</a:t>
            </a:r>
            <a:r>
              <a:rPr lang="en-US" sz="3200" dirty="0"/>
              <a:t> </a:t>
            </a:r>
          </a:p>
          <a:p>
            <a:pPr>
              <a:buFont typeface="Wingdings" panose="05000000000000000000" pitchFamily="2" charset="2"/>
              <a:buChar char="§"/>
            </a:pPr>
            <a:r>
              <a:rPr lang="en-US" sz="3200" dirty="0"/>
              <a:t>Declare </a:t>
            </a:r>
            <a:r>
              <a:rPr lang="en-US" sz="3200" dirty="0">
                <a:solidFill>
                  <a:schemeClr val="tx1"/>
                </a:solidFill>
              </a:rPr>
              <a:t>a total ban/eliminate alcohol in small bottles.</a:t>
            </a:r>
          </a:p>
          <a:p>
            <a:pPr>
              <a:buFont typeface="Wingdings" panose="05000000000000000000" pitchFamily="2" charset="2"/>
              <a:buChar char="§"/>
            </a:pPr>
            <a:r>
              <a:rPr lang="en-US" sz="3200" dirty="0"/>
              <a:t> O</a:t>
            </a:r>
            <a:r>
              <a:rPr lang="en-US" sz="3200" dirty="0">
                <a:solidFill>
                  <a:schemeClr val="tx1"/>
                </a:solidFill>
              </a:rPr>
              <a:t>nly permit plastic bottles with a minimum of 250 mils.</a:t>
            </a:r>
          </a:p>
          <a:p>
            <a:pPr>
              <a:buFont typeface="Wingdings" panose="05000000000000000000" pitchFamily="2" charset="2"/>
              <a:buChar char="§"/>
            </a:pPr>
            <a:r>
              <a:rPr lang="en-US" sz="3200" dirty="0">
                <a:solidFill>
                  <a:schemeClr val="tx1"/>
                </a:solidFill>
              </a:rPr>
              <a:t> Provide the national standards governing packaging drinks.</a:t>
            </a:r>
          </a:p>
          <a:p>
            <a:pPr>
              <a:buFont typeface="Wingdings" panose="05000000000000000000" pitchFamily="2" charset="2"/>
              <a:buChar char="§"/>
            </a:pPr>
            <a:endParaRPr lang="en-US" sz="3200" dirty="0">
              <a:solidFill>
                <a:schemeClr val="tx1"/>
              </a:solidFill>
            </a:endParaRPr>
          </a:p>
          <a:p>
            <a:pPr marL="0" indent="0">
              <a:buNone/>
            </a:pPr>
            <a:r>
              <a:rPr lang="en-US" sz="3200" b="1" dirty="0"/>
              <a:t>c) </a:t>
            </a:r>
            <a:r>
              <a:rPr lang="en-US" sz="3200" b="1" dirty="0">
                <a:solidFill>
                  <a:srgbClr val="0070C0"/>
                </a:solidFill>
              </a:rPr>
              <a:t>Ban the display and free distribution </a:t>
            </a:r>
          </a:p>
          <a:p>
            <a:pPr>
              <a:buFont typeface="Wingdings" panose="05000000000000000000" pitchFamily="2" charset="2"/>
              <a:buChar char="§"/>
            </a:pPr>
            <a:r>
              <a:rPr lang="en-US" sz="3200" dirty="0">
                <a:solidFill>
                  <a:schemeClr val="tx1"/>
                </a:solidFill>
              </a:rPr>
              <a:t>Of alcohol and related products at public and social events.</a:t>
            </a:r>
          </a:p>
          <a:p>
            <a:pPr>
              <a:buFont typeface="Wingdings" panose="05000000000000000000" pitchFamily="2" charset="2"/>
              <a:buChar char="§"/>
            </a:pPr>
            <a:r>
              <a:rPr lang="en-US" sz="3200" dirty="0"/>
              <a:t>U</a:t>
            </a:r>
            <a:r>
              <a:rPr lang="en-US" sz="3200" dirty="0">
                <a:solidFill>
                  <a:schemeClr val="tx1"/>
                </a:solidFill>
              </a:rPr>
              <a:t>se of children in all trade activities related to alcohol.</a:t>
            </a:r>
          </a:p>
          <a:p>
            <a:pPr marL="0" indent="0">
              <a:buNone/>
            </a:pPr>
            <a:r>
              <a:rPr lang="en-US" sz="3200" dirty="0"/>
              <a:t>d) Alcohol </a:t>
            </a:r>
            <a:r>
              <a:rPr lang="en-US" sz="3200" b="1" dirty="0">
                <a:solidFill>
                  <a:srgbClr val="0070C0"/>
                </a:solidFill>
              </a:rPr>
              <a:t>coordination body</a:t>
            </a:r>
          </a:p>
          <a:p>
            <a:endParaRPr lang="en-GB" dirty="0"/>
          </a:p>
        </p:txBody>
      </p:sp>
    </p:spTree>
    <p:extLst>
      <p:ext uri="{BB962C8B-B14F-4D97-AF65-F5344CB8AC3E}">
        <p14:creationId xmlns:p14="http://schemas.microsoft.com/office/powerpoint/2010/main" val="1387948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DF6EC-4F6E-472B-8F44-6499B05B23C5}"/>
              </a:ext>
            </a:extLst>
          </p:cNvPr>
          <p:cNvSpPr>
            <a:spLocks noGrp="1"/>
          </p:cNvSpPr>
          <p:nvPr>
            <p:ph type="title"/>
          </p:nvPr>
        </p:nvSpPr>
        <p:spPr>
          <a:xfrm>
            <a:off x="838200" y="365126"/>
            <a:ext cx="10515600" cy="567562"/>
          </a:xfrm>
        </p:spPr>
        <p:txBody>
          <a:bodyPr>
            <a:normAutofit fontScale="90000"/>
          </a:bodyPr>
          <a:lstStyle/>
          <a:p>
            <a:pPr algn="ctr"/>
            <a:r>
              <a:rPr lang="en-US" b="1" dirty="0">
                <a:solidFill>
                  <a:srgbClr val="00B0F0"/>
                </a:solidFill>
              </a:rPr>
              <a:t>Action points</a:t>
            </a:r>
            <a:endParaRPr lang="en-UG" b="1" dirty="0">
              <a:solidFill>
                <a:srgbClr val="00B0F0"/>
              </a:solidFill>
            </a:endParaRPr>
          </a:p>
        </p:txBody>
      </p:sp>
      <p:sp>
        <p:nvSpPr>
          <p:cNvPr id="3" name="Content Placeholder 2">
            <a:extLst>
              <a:ext uri="{FF2B5EF4-FFF2-40B4-BE49-F238E27FC236}">
                <a16:creationId xmlns:a16="http://schemas.microsoft.com/office/drawing/2014/main" id="{53F37F77-1B9D-4641-86B5-9BF6FD860D1C}"/>
              </a:ext>
            </a:extLst>
          </p:cNvPr>
          <p:cNvSpPr>
            <a:spLocks noGrp="1"/>
          </p:cNvSpPr>
          <p:nvPr>
            <p:ph idx="1"/>
          </p:nvPr>
        </p:nvSpPr>
        <p:spPr>
          <a:xfrm>
            <a:off x="1" y="1166192"/>
            <a:ext cx="12192000" cy="5691808"/>
          </a:xfrm>
        </p:spPr>
        <p:txBody>
          <a:bodyPr>
            <a:normAutofit/>
          </a:bodyPr>
          <a:lstStyle/>
          <a:p>
            <a:r>
              <a:rPr lang="en-US" sz="3600" b="1" dirty="0">
                <a:solidFill>
                  <a:srgbClr val="0070C0"/>
                </a:solidFill>
              </a:rPr>
              <a:t>Increase number of people who don’t drink  from 56%. </a:t>
            </a:r>
            <a:r>
              <a:rPr lang="en-US" sz="3600" dirty="0"/>
              <a:t>Reduce those who drink and stand at 36%  (</a:t>
            </a:r>
            <a:r>
              <a:rPr lang="en-US" sz="3600" dirty="0" err="1"/>
              <a:t>Mbona</a:t>
            </a:r>
            <a:r>
              <a:rPr lang="en-US" sz="3600" dirty="0"/>
              <a:t> </a:t>
            </a:r>
            <a:r>
              <a:rPr lang="en-US" sz="3600" dirty="0" err="1"/>
              <a:t>etal</a:t>
            </a:r>
            <a:r>
              <a:rPr lang="en-US" sz="3600" dirty="0"/>
              <a:t>, 2022).</a:t>
            </a:r>
          </a:p>
          <a:p>
            <a:r>
              <a:rPr lang="en-GB" sz="3600" dirty="0"/>
              <a:t>Abstinence</a:t>
            </a:r>
          </a:p>
          <a:p>
            <a:r>
              <a:rPr lang="en-GB" sz="3600" b="1" dirty="0">
                <a:solidFill>
                  <a:srgbClr val="0070C0"/>
                </a:solidFill>
              </a:rPr>
              <a:t>Raise drinking age to 21 years</a:t>
            </a:r>
          </a:p>
          <a:p>
            <a:r>
              <a:rPr lang="en-GB" sz="3600" dirty="0"/>
              <a:t>Review the tax regime and alcohol and advertising</a:t>
            </a:r>
          </a:p>
          <a:p>
            <a:r>
              <a:rPr lang="en-GB" sz="3600" b="1" dirty="0">
                <a:solidFill>
                  <a:srgbClr val="0070C0"/>
                </a:solidFill>
              </a:rPr>
              <a:t>Declaration of such production and process of harmful products </a:t>
            </a:r>
            <a:r>
              <a:rPr lang="en-GB" sz="3600" dirty="0"/>
              <a:t>be  included and discussed regularly to see how to expand the taxes</a:t>
            </a:r>
          </a:p>
          <a:p>
            <a:r>
              <a:rPr lang="en-GB" sz="3600" b="1" dirty="0">
                <a:solidFill>
                  <a:srgbClr val="0070C0"/>
                </a:solidFill>
              </a:rPr>
              <a:t>Eliminate such products irrespective of  consumption  area </a:t>
            </a:r>
            <a:r>
              <a:rPr lang="en-GB" sz="3600" dirty="0"/>
              <a:t>and their process (production for market or for consumption.</a:t>
            </a:r>
          </a:p>
          <a:p>
            <a:endParaRPr lang="en-UG" dirty="0"/>
          </a:p>
        </p:txBody>
      </p:sp>
    </p:spTree>
    <p:extLst>
      <p:ext uri="{BB962C8B-B14F-4D97-AF65-F5344CB8AC3E}">
        <p14:creationId xmlns:p14="http://schemas.microsoft.com/office/powerpoint/2010/main" val="4218375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56501-651F-4331-B829-7DC07984038E}"/>
              </a:ext>
            </a:extLst>
          </p:cNvPr>
          <p:cNvSpPr>
            <a:spLocks noGrp="1"/>
          </p:cNvSpPr>
          <p:nvPr>
            <p:ph type="title"/>
          </p:nvPr>
        </p:nvSpPr>
        <p:spPr>
          <a:xfrm>
            <a:off x="838200" y="365126"/>
            <a:ext cx="10515600" cy="1013100"/>
          </a:xfrm>
        </p:spPr>
        <p:txBody>
          <a:bodyPr>
            <a:normAutofit fontScale="90000"/>
          </a:bodyPr>
          <a:lstStyle/>
          <a:p>
            <a:pPr algn="ctr"/>
            <a:r>
              <a:rPr lang="en-US" b="1" dirty="0">
                <a:solidFill>
                  <a:srgbClr val="0070C0"/>
                </a:solidFill>
              </a:rPr>
              <a:t>Harnessing the full potential of alcohol taxation, Potential and Window of Opportunity</a:t>
            </a:r>
            <a:endParaRPr lang="en-UG" b="1" dirty="0">
              <a:solidFill>
                <a:srgbClr val="0070C0"/>
              </a:solidFill>
            </a:endParaRPr>
          </a:p>
        </p:txBody>
      </p:sp>
      <p:sp>
        <p:nvSpPr>
          <p:cNvPr id="3" name="Content Placeholder 2">
            <a:extLst>
              <a:ext uri="{FF2B5EF4-FFF2-40B4-BE49-F238E27FC236}">
                <a16:creationId xmlns:a16="http://schemas.microsoft.com/office/drawing/2014/main" id="{C61C76C6-3AA5-4AA4-9048-23A6045D0039}"/>
              </a:ext>
            </a:extLst>
          </p:cNvPr>
          <p:cNvSpPr>
            <a:spLocks noGrp="1"/>
          </p:cNvSpPr>
          <p:nvPr>
            <p:ph idx="1"/>
          </p:nvPr>
        </p:nvSpPr>
        <p:spPr>
          <a:xfrm>
            <a:off x="1" y="1378226"/>
            <a:ext cx="12192000" cy="5479773"/>
          </a:xfrm>
        </p:spPr>
        <p:txBody>
          <a:bodyPr>
            <a:normAutofit/>
          </a:bodyPr>
          <a:lstStyle/>
          <a:p>
            <a:r>
              <a:rPr lang="en-GB" sz="3600" dirty="0">
                <a:solidFill>
                  <a:srgbClr val="0070C0"/>
                </a:solidFill>
              </a:rPr>
              <a:t>Increase tax on alcohol</a:t>
            </a:r>
            <a:r>
              <a:rPr lang="en-GB" sz="3600" dirty="0"/>
              <a:t>,  Deal away with </a:t>
            </a:r>
            <a:r>
              <a:rPr lang="en-GB" sz="3600" dirty="0">
                <a:solidFill>
                  <a:srgbClr val="0070C0"/>
                </a:solidFill>
              </a:rPr>
              <a:t>alcohol tax exemptions</a:t>
            </a:r>
            <a:endParaRPr lang="en-UG" sz="3600" dirty="0">
              <a:solidFill>
                <a:srgbClr val="0070C0"/>
              </a:solidFill>
            </a:endParaRPr>
          </a:p>
          <a:p>
            <a:r>
              <a:rPr lang="en-GB" sz="3600" dirty="0"/>
              <a:t>Deal with </a:t>
            </a:r>
            <a:r>
              <a:rPr lang="en-GB" sz="3600" dirty="0">
                <a:solidFill>
                  <a:srgbClr val="0070C0"/>
                </a:solidFill>
              </a:rPr>
              <a:t>conflict of interests</a:t>
            </a:r>
            <a:r>
              <a:rPr lang="en-GB" sz="3600" dirty="0"/>
              <a:t>.</a:t>
            </a:r>
            <a:endParaRPr lang="en-UG" sz="3600" dirty="0"/>
          </a:p>
          <a:p>
            <a:r>
              <a:rPr lang="en-GB" sz="3600" dirty="0"/>
              <a:t>Deal with </a:t>
            </a:r>
            <a:r>
              <a:rPr lang="en-GB" sz="3600" dirty="0">
                <a:solidFill>
                  <a:srgbClr val="0070C0"/>
                </a:solidFill>
              </a:rPr>
              <a:t>unethical alcohol marketing, packaging and selling points</a:t>
            </a:r>
            <a:r>
              <a:rPr lang="en-GB" sz="3600" dirty="0"/>
              <a:t>.</a:t>
            </a:r>
            <a:endParaRPr lang="en-UG" sz="3600" dirty="0"/>
          </a:p>
          <a:p>
            <a:r>
              <a:rPr lang="en-GB" sz="3600" dirty="0">
                <a:solidFill>
                  <a:srgbClr val="0070C0"/>
                </a:solidFill>
              </a:rPr>
              <a:t>Enforce alcohol breathalysers</a:t>
            </a:r>
            <a:endParaRPr lang="en-UG" sz="3600" dirty="0">
              <a:solidFill>
                <a:srgbClr val="0070C0"/>
              </a:solidFill>
            </a:endParaRPr>
          </a:p>
          <a:p>
            <a:r>
              <a:rPr lang="en-GB" sz="3600" dirty="0"/>
              <a:t>Economic costs of Alcohol harm is real and must be addresses</a:t>
            </a:r>
            <a:endParaRPr lang="en-UG" sz="3600" dirty="0"/>
          </a:p>
          <a:p>
            <a:r>
              <a:rPr lang="en-GB" sz="3600" dirty="0"/>
              <a:t> </a:t>
            </a:r>
            <a:r>
              <a:rPr lang="en-GB" sz="3600" dirty="0">
                <a:solidFill>
                  <a:srgbClr val="0070C0"/>
                </a:solidFill>
              </a:rPr>
              <a:t>Untapped potential of alcohol taxation for investment </a:t>
            </a:r>
            <a:r>
              <a:rPr lang="en-GB" sz="3600" dirty="0"/>
              <a:t>in health and development</a:t>
            </a:r>
            <a:r>
              <a:rPr lang="en-GB" sz="3600" b="1" dirty="0"/>
              <a:t>.</a:t>
            </a:r>
          </a:p>
          <a:p>
            <a:r>
              <a:rPr lang="en-GB" sz="3600" dirty="0">
                <a:solidFill>
                  <a:srgbClr val="0070C0"/>
                </a:solidFill>
              </a:rPr>
              <a:t>Alcohol poisoning of interest in enforcement.</a:t>
            </a:r>
          </a:p>
          <a:p>
            <a:endParaRPr lang="en-UG" sz="3600" dirty="0"/>
          </a:p>
          <a:p>
            <a:endParaRPr lang="en-UG" sz="3600" dirty="0"/>
          </a:p>
        </p:txBody>
      </p:sp>
    </p:spTree>
    <p:extLst>
      <p:ext uri="{BB962C8B-B14F-4D97-AF65-F5344CB8AC3E}">
        <p14:creationId xmlns:p14="http://schemas.microsoft.com/office/powerpoint/2010/main" val="26660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5F116-1798-417D-A1A1-3CA0A378DEDE}"/>
              </a:ext>
            </a:extLst>
          </p:cNvPr>
          <p:cNvSpPr>
            <a:spLocks noGrp="1"/>
          </p:cNvSpPr>
          <p:nvPr>
            <p:ph type="title"/>
          </p:nvPr>
        </p:nvSpPr>
        <p:spPr/>
        <p:txBody>
          <a:bodyPr/>
          <a:lstStyle/>
          <a:p>
            <a:endParaRPr lang="en-UG"/>
          </a:p>
        </p:txBody>
      </p:sp>
      <p:sp>
        <p:nvSpPr>
          <p:cNvPr id="3" name="Content Placeholder 2">
            <a:extLst>
              <a:ext uri="{FF2B5EF4-FFF2-40B4-BE49-F238E27FC236}">
                <a16:creationId xmlns:a16="http://schemas.microsoft.com/office/drawing/2014/main" id="{9D1C3B40-1F0B-43F5-A3FA-18BA24F6F78D}"/>
              </a:ext>
            </a:extLst>
          </p:cNvPr>
          <p:cNvSpPr>
            <a:spLocks noGrp="1"/>
          </p:cNvSpPr>
          <p:nvPr>
            <p:ph idx="1"/>
          </p:nvPr>
        </p:nvSpPr>
        <p:spPr/>
        <p:txBody>
          <a:bodyPr/>
          <a:lstStyle/>
          <a:p>
            <a:endParaRPr lang="en-UG"/>
          </a:p>
        </p:txBody>
      </p:sp>
      <p:pic>
        <p:nvPicPr>
          <p:cNvPr id="4" name="Picture 3">
            <a:extLst>
              <a:ext uri="{FF2B5EF4-FFF2-40B4-BE49-F238E27FC236}">
                <a16:creationId xmlns:a16="http://schemas.microsoft.com/office/drawing/2014/main" id="{519CAFD7-4AB7-4078-B3E2-CBBCC4FA7E17}"/>
              </a:ext>
            </a:extLst>
          </p:cNvPr>
          <p:cNvPicPr>
            <a:picLocks noChangeAspect="1"/>
          </p:cNvPicPr>
          <p:nvPr/>
        </p:nvPicPr>
        <p:blipFill>
          <a:blip r:embed="rId2"/>
          <a:stretch>
            <a:fillRect/>
          </a:stretch>
        </p:blipFill>
        <p:spPr>
          <a:xfrm>
            <a:off x="-26505" y="365126"/>
            <a:ext cx="12218505" cy="6492874"/>
          </a:xfrm>
          <a:prstGeom prst="rect">
            <a:avLst/>
          </a:prstGeom>
        </p:spPr>
      </p:pic>
    </p:spTree>
    <p:extLst>
      <p:ext uri="{BB962C8B-B14F-4D97-AF65-F5344CB8AC3E}">
        <p14:creationId xmlns:p14="http://schemas.microsoft.com/office/powerpoint/2010/main" val="2634480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85530"/>
            <a:ext cx="12191999" cy="6520069"/>
          </a:xfrm>
          <a:prstGeom prst="rect">
            <a:avLst/>
          </a:prstGeom>
        </p:spPr>
      </p:pic>
      <p:sp>
        <p:nvSpPr>
          <p:cNvPr id="2" name="TextBox 1"/>
          <p:cNvSpPr txBox="1"/>
          <p:nvPr/>
        </p:nvSpPr>
        <p:spPr>
          <a:xfrm>
            <a:off x="9864437" y="6176963"/>
            <a:ext cx="3990109" cy="369332"/>
          </a:xfrm>
          <a:prstGeom prst="rect">
            <a:avLst/>
          </a:prstGeom>
          <a:noFill/>
        </p:spPr>
        <p:txBody>
          <a:bodyPr wrap="square" rtlCol="0">
            <a:spAutoFit/>
          </a:bodyPr>
          <a:lstStyle/>
          <a:p>
            <a:r>
              <a:rPr lang="en-US" b="1" dirty="0" err="1">
                <a:solidFill>
                  <a:srgbClr val="0070C0"/>
                </a:solidFill>
              </a:rPr>
              <a:t>Swahn</a:t>
            </a:r>
            <a:r>
              <a:rPr lang="en-US" b="1" dirty="0">
                <a:solidFill>
                  <a:srgbClr val="0070C0"/>
                </a:solidFill>
              </a:rPr>
              <a:t> et al, 2017</a:t>
            </a:r>
          </a:p>
        </p:txBody>
      </p:sp>
    </p:spTree>
    <p:extLst>
      <p:ext uri="{BB962C8B-B14F-4D97-AF65-F5344CB8AC3E}">
        <p14:creationId xmlns:p14="http://schemas.microsoft.com/office/powerpoint/2010/main" val="2705487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53B9F-12DD-45DF-93A2-64A233A2A708}"/>
              </a:ext>
            </a:extLst>
          </p:cNvPr>
          <p:cNvSpPr>
            <a:spLocks noGrp="1"/>
          </p:cNvSpPr>
          <p:nvPr>
            <p:ph type="title"/>
          </p:nvPr>
        </p:nvSpPr>
        <p:spPr/>
        <p:txBody>
          <a:bodyPr/>
          <a:lstStyle/>
          <a:p>
            <a:pPr algn="ctr"/>
            <a:r>
              <a:rPr lang="en-US" dirty="0"/>
              <a:t>  </a:t>
            </a:r>
            <a:r>
              <a:rPr lang="en-US" sz="4800" b="1" dirty="0">
                <a:solidFill>
                  <a:srgbClr val="00B0F0"/>
                </a:solidFill>
              </a:rPr>
              <a:t>Outline </a:t>
            </a:r>
            <a:endParaRPr lang="en-UG" b="1" dirty="0">
              <a:solidFill>
                <a:srgbClr val="00B0F0"/>
              </a:solidFill>
            </a:endParaRPr>
          </a:p>
        </p:txBody>
      </p:sp>
      <p:sp>
        <p:nvSpPr>
          <p:cNvPr id="3" name="Content Placeholder 2">
            <a:extLst>
              <a:ext uri="{FF2B5EF4-FFF2-40B4-BE49-F238E27FC236}">
                <a16:creationId xmlns:a16="http://schemas.microsoft.com/office/drawing/2014/main" id="{53B49BAD-E9C4-4574-90D5-56BDCF113DCE}"/>
              </a:ext>
            </a:extLst>
          </p:cNvPr>
          <p:cNvSpPr>
            <a:spLocks noGrp="1"/>
          </p:cNvSpPr>
          <p:nvPr>
            <p:ph idx="1"/>
          </p:nvPr>
        </p:nvSpPr>
        <p:spPr/>
        <p:txBody>
          <a:bodyPr>
            <a:normAutofit/>
          </a:bodyPr>
          <a:lstStyle/>
          <a:p>
            <a:pPr>
              <a:buFont typeface="Wingdings" panose="05000000000000000000" pitchFamily="2" charset="2"/>
              <a:buChar char="q"/>
            </a:pPr>
            <a:r>
              <a:rPr lang="en-US" sz="4400" dirty="0"/>
              <a:t>Taxation regime</a:t>
            </a:r>
          </a:p>
          <a:p>
            <a:pPr>
              <a:buFont typeface="Wingdings" panose="05000000000000000000" pitchFamily="2" charset="2"/>
              <a:buChar char="q"/>
            </a:pPr>
            <a:r>
              <a:rPr lang="en-US" sz="4400" dirty="0"/>
              <a:t>Alcohol Map vs Harm issues</a:t>
            </a:r>
          </a:p>
          <a:p>
            <a:pPr>
              <a:buFont typeface="Wingdings" panose="05000000000000000000" pitchFamily="2" charset="2"/>
              <a:buChar char="q"/>
            </a:pPr>
            <a:r>
              <a:rPr lang="en-US" sz="4400" dirty="0"/>
              <a:t>Observations</a:t>
            </a:r>
          </a:p>
          <a:p>
            <a:pPr>
              <a:buFont typeface="Wingdings" panose="05000000000000000000" pitchFamily="2" charset="2"/>
              <a:buChar char="q"/>
            </a:pPr>
            <a:r>
              <a:rPr lang="en-US" sz="4400" dirty="0"/>
              <a:t>Discussion</a:t>
            </a:r>
          </a:p>
          <a:p>
            <a:pPr>
              <a:buFont typeface="Wingdings" panose="05000000000000000000" pitchFamily="2" charset="2"/>
              <a:buChar char="q"/>
            </a:pPr>
            <a:r>
              <a:rPr lang="en-US" sz="4400" dirty="0"/>
              <a:t>Conclusion</a:t>
            </a:r>
            <a:endParaRPr lang="en-UG" sz="4400" dirty="0"/>
          </a:p>
        </p:txBody>
      </p:sp>
    </p:spTree>
    <p:extLst>
      <p:ext uri="{BB962C8B-B14F-4D97-AF65-F5344CB8AC3E}">
        <p14:creationId xmlns:p14="http://schemas.microsoft.com/office/powerpoint/2010/main" val="983809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Tax alcohol inside the bottle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1" y="1829739"/>
            <a:ext cx="4978400" cy="37338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37623"/>
            <a:ext cx="4967888" cy="3725916"/>
          </a:xfrm>
          <a:prstGeom prst="rect">
            <a:avLst/>
          </a:prstGeom>
        </p:spPr>
      </p:pic>
    </p:spTree>
    <p:extLst>
      <p:ext uri="{BB962C8B-B14F-4D97-AF65-F5344CB8AC3E}">
        <p14:creationId xmlns:p14="http://schemas.microsoft.com/office/powerpoint/2010/main" val="872121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1382" y="942107"/>
            <a:ext cx="7093527" cy="5280737"/>
          </a:xfrm>
        </p:spPr>
      </p:pic>
    </p:spTree>
    <p:extLst>
      <p:ext uri="{BB962C8B-B14F-4D97-AF65-F5344CB8AC3E}">
        <p14:creationId xmlns:p14="http://schemas.microsoft.com/office/powerpoint/2010/main" val="2247108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DE2FF-2B67-44AE-99A1-4FED8FB3CD8E}"/>
              </a:ext>
            </a:extLst>
          </p:cNvPr>
          <p:cNvSpPr>
            <a:spLocks noGrp="1"/>
          </p:cNvSpPr>
          <p:nvPr>
            <p:ph type="title"/>
          </p:nvPr>
        </p:nvSpPr>
        <p:spPr/>
        <p:txBody>
          <a:bodyPr/>
          <a:lstStyle/>
          <a:p>
            <a:endParaRPr lang="en-UG"/>
          </a:p>
        </p:txBody>
      </p:sp>
      <p:sp>
        <p:nvSpPr>
          <p:cNvPr id="3" name="Content Placeholder 2">
            <a:extLst>
              <a:ext uri="{FF2B5EF4-FFF2-40B4-BE49-F238E27FC236}">
                <a16:creationId xmlns:a16="http://schemas.microsoft.com/office/drawing/2014/main" id="{EA145DA3-78A4-4FD2-8B0F-B83AB4975EC4}"/>
              </a:ext>
            </a:extLst>
          </p:cNvPr>
          <p:cNvSpPr>
            <a:spLocks noGrp="1"/>
          </p:cNvSpPr>
          <p:nvPr>
            <p:ph idx="1"/>
          </p:nvPr>
        </p:nvSpPr>
        <p:spPr/>
        <p:txBody>
          <a:bodyPr/>
          <a:lstStyle/>
          <a:p>
            <a:endParaRPr lang="en-UG"/>
          </a:p>
        </p:txBody>
      </p:sp>
      <p:pic>
        <p:nvPicPr>
          <p:cNvPr id="8" name="Picture 7">
            <a:extLst>
              <a:ext uri="{FF2B5EF4-FFF2-40B4-BE49-F238E27FC236}">
                <a16:creationId xmlns:a16="http://schemas.microsoft.com/office/drawing/2014/main" id="{DDDDEEFB-D44F-4F6E-8A8C-9D3DAA880D52}"/>
              </a:ext>
            </a:extLst>
          </p:cNvPr>
          <p:cNvPicPr>
            <a:picLocks noChangeAspect="1"/>
          </p:cNvPicPr>
          <p:nvPr/>
        </p:nvPicPr>
        <p:blipFill>
          <a:blip r:embed="rId2"/>
          <a:stretch>
            <a:fillRect/>
          </a:stretch>
        </p:blipFill>
        <p:spPr>
          <a:xfrm>
            <a:off x="-1" y="1"/>
            <a:ext cx="11648661" cy="6858000"/>
          </a:xfrm>
          <a:prstGeom prst="rect">
            <a:avLst/>
          </a:prstGeom>
        </p:spPr>
      </p:pic>
    </p:spTree>
    <p:extLst>
      <p:ext uri="{BB962C8B-B14F-4D97-AF65-F5344CB8AC3E}">
        <p14:creationId xmlns:p14="http://schemas.microsoft.com/office/powerpoint/2010/main" val="2041246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19270" y="451461"/>
            <a:ext cx="12191999" cy="6406539"/>
          </a:xfrm>
        </p:spPr>
      </p:pic>
    </p:spTree>
    <p:extLst>
      <p:ext uri="{BB962C8B-B14F-4D97-AF65-F5344CB8AC3E}">
        <p14:creationId xmlns:p14="http://schemas.microsoft.com/office/powerpoint/2010/main" val="3040289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278296"/>
            <a:ext cx="12191999" cy="6579704"/>
          </a:xfrm>
          <a:prstGeom prst="rect">
            <a:avLst/>
          </a:prstGeom>
        </p:spPr>
      </p:pic>
    </p:spTree>
    <p:extLst>
      <p:ext uri="{BB962C8B-B14F-4D97-AF65-F5344CB8AC3E}">
        <p14:creationId xmlns:p14="http://schemas.microsoft.com/office/powerpoint/2010/main" val="3801670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889000" y="482600"/>
            <a:ext cx="10375900" cy="5918200"/>
          </a:xfrm>
          <a:prstGeom prst="rect">
            <a:avLst/>
          </a:prstGeom>
        </p:spPr>
      </p:pic>
    </p:spTree>
    <p:extLst>
      <p:ext uri="{BB962C8B-B14F-4D97-AF65-F5344CB8AC3E}">
        <p14:creationId xmlns:p14="http://schemas.microsoft.com/office/powerpoint/2010/main" val="1335755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800100" y="660400"/>
            <a:ext cx="10566400" cy="5524500"/>
          </a:xfrm>
          <a:prstGeom prst="rect">
            <a:avLst/>
          </a:prstGeom>
        </p:spPr>
      </p:pic>
    </p:spTree>
    <p:extLst>
      <p:ext uri="{BB962C8B-B14F-4D97-AF65-F5344CB8AC3E}">
        <p14:creationId xmlns:p14="http://schemas.microsoft.com/office/powerpoint/2010/main" val="1570819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838200" y="609600"/>
            <a:ext cx="10426700" cy="5575300"/>
          </a:xfrm>
          <a:prstGeom prst="rect">
            <a:avLst/>
          </a:prstGeom>
        </p:spPr>
      </p:pic>
    </p:spTree>
    <p:extLst>
      <p:ext uri="{BB962C8B-B14F-4D97-AF65-F5344CB8AC3E}">
        <p14:creationId xmlns:p14="http://schemas.microsoft.com/office/powerpoint/2010/main" val="686752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p:cNvPicPr>
          <p:nvPr/>
        </p:nvPicPr>
        <p:blipFill>
          <a:blip r:embed="rId2"/>
          <a:stretch>
            <a:fillRect/>
          </a:stretch>
        </p:blipFill>
        <p:spPr>
          <a:xfrm>
            <a:off x="838200" y="876300"/>
            <a:ext cx="10414000" cy="5300663"/>
          </a:xfrm>
          <a:prstGeom prst="rect">
            <a:avLst/>
          </a:prstGeom>
        </p:spPr>
      </p:pic>
    </p:spTree>
    <p:extLst>
      <p:ext uri="{BB962C8B-B14F-4D97-AF65-F5344CB8AC3E}">
        <p14:creationId xmlns:p14="http://schemas.microsoft.com/office/powerpoint/2010/main" val="3186827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4BF7D-3531-4ABE-9926-D4761C14F9F8}"/>
              </a:ext>
            </a:extLst>
          </p:cNvPr>
          <p:cNvSpPr>
            <a:spLocks noGrp="1"/>
          </p:cNvSpPr>
          <p:nvPr>
            <p:ph type="title"/>
          </p:nvPr>
        </p:nvSpPr>
        <p:spPr/>
        <p:txBody>
          <a:bodyPr/>
          <a:lstStyle/>
          <a:p>
            <a:pPr algn="ctr"/>
            <a:r>
              <a:rPr lang="en-US" dirty="0">
                <a:solidFill>
                  <a:srgbClr val="00B0F0"/>
                </a:solidFill>
              </a:rPr>
              <a:t>Thank You</a:t>
            </a:r>
            <a:endParaRPr lang="en-UG" dirty="0">
              <a:solidFill>
                <a:srgbClr val="00B0F0"/>
              </a:solidFill>
            </a:endParaRPr>
          </a:p>
        </p:txBody>
      </p:sp>
      <p:sp>
        <p:nvSpPr>
          <p:cNvPr id="3" name="Content Placeholder 2">
            <a:extLst>
              <a:ext uri="{FF2B5EF4-FFF2-40B4-BE49-F238E27FC236}">
                <a16:creationId xmlns:a16="http://schemas.microsoft.com/office/drawing/2014/main" id="{C2F47B18-EC01-4F1B-87CC-9D16DFFE983D}"/>
              </a:ext>
            </a:extLst>
          </p:cNvPr>
          <p:cNvSpPr>
            <a:spLocks noGrp="1"/>
          </p:cNvSpPr>
          <p:nvPr>
            <p:ph idx="1"/>
          </p:nvPr>
        </p:nvSpPr>
        <p:spPr>
          <a:xfrm>
            <a:off x="0" y="5015345"/>
            <a:ext cx="12006470" cy="1842654"/>
          </a:xfrm>
        </p:spPr>
        <p:txBody>
          <a:bodyPr>
            <a:normAutofit/>
          </a:bodyPr>
          <a:lstStyle/>
          <a:p>
            <a:pPr algn="ctr">
              <a:buFont typeface="Wingdings" panose="05000000000000000000" pitchFamily="2" charset="2"/>
              <a:buChar char="q"/>
            </a:pPr>
            <a:r>
              <a:rPr lang="en-US" dirty="0"/>
              <a:t>Special Thanks goes Monica </a:t>
            </a:r>
            <a:r>
              <a:rPr lang="en-US" dirty="0" err="1"/>
              <a:t>Swahn</a:t>
            </a:r>
            <a:r>
              <a:rPr lang="en-US" dirty="0"/>
              <a:t>, </a:t>
            </a:r>
            <a:r>
              <a:rPr lang="en-US" dirty="0" err="1"/>
              <a:t>Dr</a:t>
            </a:r>
            <a:r>
              <a:rPr lang="en-US" dirty="0"/>
              <a:t> </a:t>
            </a:r>
            <a:r>
              <a:rPr lang="en-US" dirty="0" err="1"/>
              <a:t>Basangwa</a:t>
            </a:r>
            <a:r>
              <a:rPr lang="en-US" dirty="0"/>
              <a:t> </a:t>
            </a:r>
          </a:p>
          <a:p>
            <a:pPr algn="ctr">
              <a:buFont typeface="Wingdings" panose="05000000000000000000" pitchFamily="2" charset="2"/>
              <a:buChar char="q"/>
            </a:pPr>
            <a:r>
              <a:rPr lang="en-US" dirty="0"/>
              <a:t>and </a:t>
            </a:r>
            <a:r>
              <a:rPr lang="en-US" dirty="0" err="1"/>
              <a:t>Dr</a:t>
            </a:r>
            <a:r>
              <a:rPr lang="en-US" dirty="0"/>
              <a:t> </a:t>
            </a:r>
            <a:r>
              <a:rPr lang="en-US" dirty="0" err="1"/>
              <a:t>Kigozi</a:t>
            </a:r>
            <a:r>
              <a:rPr lang="en-US" dirty="0"/>
              <a:t>(RIP)</a:t>
            </a:r>
          </a:p>
        </p:txBody>
      </p:sp>
      <p:pic>
        <p:nvPicPr>
          <p:cNvPr id="4"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b="25939"/>
          <a:stretch/>
        </p:blipFill>
        <p:spPr bwMode="auto">
          <a:xfrm>
            <a:off x="993290" y="1603878"/>
            <a:ext cx="2286000" cy="101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2" descr="WHO: World Health Organisation - Office of the Secretary-General's Envoy on  Yout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3070" y="1672892"/>
            <a:ext cx="2618841" cy="837765"/>
          </a:xfrm>
          <a:prstGeom prst="rect">
            <a:avLst/>
          </a:prstGeom>
        </p:spPr>
      </p:pic>
      <p:pic>
        <p:nvPicPr>
          <p:cNvPr id="8" name="Picture 2" descr="UNODC Jobs - OpenI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6021" y="2998455"/>
            <a:ext cx="2057505" cy="1080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1382" y="2998455"/>
            <a:ext cx="1632109" cy="1632109"/>
          </a:xfrm>
          <a:prstGeom prst="rect">
            <a:avLst/>
          </a:prstGeom>
        </p:spPr>
      </p:pic>
      <p:pic>
        <p:nvPicPr>
          <p:cNvPr id="10"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l="1250" t="38535" r="85742" b="34945"/>
          <a:stretch/>
        </p:blipFill>
        <p:spPr bwMode="auto">
          <a:xfrm>
            <a:off x="7035901" y="1533196"/>
            <a:ext cx="1011114" cy="1159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4681" y="1374590"/>
            <a:ext cx="1121977" cy="1116991"/>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0385" y="2846556"/>
            <a:ext cx="1468559" cy="1468559"/>
          </a:xfrm>
          <a:prstGeom prst="rect">
            <a:avLst/>
          </a:prstGeom>
        </p:spPr>
      </p:pic>
      <p:pic>
        <p:nvPicPr>
          <p:cNvPr id="13"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1276" t="42784" r="63504" b="38461"/>
          <a:stretch/>
        </p:blipFill>
        <p:spPr bwMode="auto">
          <a:xfrm>
            <a:off x="8986982" y="3440793"/>
            <a:ext cx="2770909" cy="637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5229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264" y="157018"/>
            <a:ext cx="11029616" cy="1188720"/>
          </a:xfrm>
        </p:spPr>
        <p:txBody>
          <a:bodyPr>
            <a:normAutofit fontScale="90000"/>
          </a:bodyPr>
          <a:lstStyle/>
          <a:p>
            <a:r>
              <a:rPr lang="en-US" b="1" dirty="0"/>
              <a:t>Top contributors of Local Excise Duties collections</a:t>
            </a:r>
            <a:endParaRPr lang="en-US" dirty="0"/>
          </a:p>
        </p:txBody>
      </p:sp>
      <p:pic>
        <p:nvPicPr>
          <p:cNvPr id="4" name="Content Placeholder 3"/>
          <p:cNvPicPr>
            <a:picLocks noGrp="1" noChangeAspect="1"/>
          </p:cNvPicPr>
          <p:nvPr>
            <p:ph idx="1"/>
          </p:nvPr>
        </p:nvPicPr>
        <p:blipFill>
          <a:blip r:embed="rId2"/>
          <a:stretch>
            <a:fillRect/>
          </a:stretch>
        </p:blipFill>
        <p:spPr>
          <a:xfrm>
            <a:off x="0" y="1558621"/>
            <a:ext cx="12008258" cy="5142361"/>
          </a:xfrm>
          <a:prstGeom prst="rect">
            <a:avLst/>
          </a:prstGeom>
        </p:spPr>
      </p:pic>
    </p:spTree>
    <p:extLst>
      <p:ext uri="{BB962C8B-B14F-4D97-AF65-F5344CB8AC3E}">
        <p14:creationId xmlns:p14="http://schemas.microsoft.com/office/powerpoint/2010/main" val="2357681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832" y="98669"/>
            <a:ext cx="11084335" cy="935001"/>
          </a:xfrm>
        </p:spPr>
        <p:txBody>
          <a:bodyPr/>
          <a:lstStyle/>
          <a:p>
            <a:r>
              <a:rPr lang="en-US" dirty="0">
                <a:solidFill>
                  <a:srgbClr val="00B0F0"/>
                </a:solidFill>
              </a:rPr>
              <a:t>Top 10 contributors of VAT in FY 2019/2020</a:t>
            </a:r>
          </a:p>
        </p:txBody>
      </p:sp>
      <p:pic>
        <p:nvPicPr>
          <p:cNvPr id="4" name="Content Placeholder 3"/>
          <p:cNvPicPr>
            <a:picLocks noGrp="1" noChangeAspect="1"/>
          </p:cNvPicPr>
          <p:nvPr>
            <p:ph idx="1"/>
          </p:nvPr>
        </p:nvPicPr>
        <p:blipFill>
          <a:blip r:embed="rId2"/>
          <a:stretch>
            <a:fillRect/>
          </a:stretch>
        </p:blipFill>
        <p:spPr>
          <a:xfrm>
            <a:off x="1" y="1472055"/>
            <a:ext cx="11516138" cy="4697835"/>
          </a:xfrm>
          <a:prstGeom prst="rect">
            <a:avLst/>
          </a:prstGeom>
        </p:spPr>
      </p:pic>
      <p:sp>
        <p:nvSpPr>
          <p:cNvPr id="5" name="TextBox 4"/>
          <p:cNvSpPr txBox="1"/>
          <p:nvPr/>
        </p:nvSpPr>
        <p:spPr>
          <a:xfrm>
            <a:off x="1542473" y="5985224"/>
            <a:ext cx="8469745" cy="369332"/>
          </a:xfrm>
          <a:prstGeom prst="rect">
            <a:avLst/>
          </a:prstGeom>
          <a:noFill/>
        </p:spPr>
        <p:txBody>
          <a:bodyPr wrap="square" rtlCol="0">
            <a:spAutoFit/>
          </a:bodyPr>
          <a:lstStyle/>
          <a:p>
            <a:r>
              <a:rPr lang="en-US" b="1" i="1" dirty="0"/>
              <a:t>Source: URA Annual Performance Report 2019/2020</a:t>
            </a:r>
            <a:endParaRPr lang="en-US" dirty="0"/>
          </a:p>
        </p:txBody>
      </p:sp>
    </p:spTree>
    <p:extLst>
      <p:ext uri="{BB962C8B-B14F-4D97-AF65-F5344CB8AC3E}">
        <p14:creationId xmlns:p14="http://schemas.microsoft.com/office/powerpoint/2010/main" val="886170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374" y="92765"/>
            <a:ext cx="11029616" cy="1126837"/>
          </a:xfrm>
        </p:spPr>
        <p:txBody>
          <a:bodyPr>
            <a:normAutofit fontScale="90000"/>
          </a:bodyPr>
          <a:lstStyle/>
          <a:p>
            <a:pPr algn="ctr"/>
            <a:br>
              <a:rPr lang="en-US" b="1" dirty="0">
                <a:solidFill>
                  <a:srgbClr val="00B0F0"/>
                </a:solidFill>
              </a:rPr>
            </a:br>
            <a:r>
              <a:rPr lang="en-US" b="1" dirty="0">
                <a:solidFill>
                  <a:srgbClr val="00B0F0"/>
                </a:solidFill>
              </a:rPr>
              <a:t>Local Excise Duty Performance for period July to December 2021</a:t>
            </a:r>
            <a:br>
              <a:rPr lang="en-US" dirty="0"/>
            </a:br>
            <a:endParaRPr lang="en-US" dirty="0"/>
          </a:p>
        </p:txBody>
      </p:sp>
      <p:pic>
        <p:nvPicPr>
          <p:cNvPr id="4" name="Content Placeholder 3" descr="https://thetaxman.ura.go.ug/wp-content/uploads/2022/02/image-6.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2278" y="1366982"/>
            <a:ext cx="12019722" cy="4212183"/>
          </a:xfrm>
          <a:prstGeom prst="rect">
            <a:avLst/>
          </a:prstGeom>
          <a:noFill/>
          <a:ln>
            <a:noFill/>
          </a:ln>
        </p:spPr>
      </p:pic>
      <p:sp>
        <p:nvSpPr>
          <p:cNvPr id="5" name="TextBox 4"/>
          <p:cNvSpPr txBox="1"/>
          <p:nvPr/>
        </p:nvSpPr>
        <p:spPr>
          <a:xfrm>
            <a:off x="1616364" y="5726545"/>
            <a:ext cx="7472218" cy="646331"/>
          </a:xfrm>
          <a:prstGeom prst="rect">
            <a:avLst/>
          </a:prstGeom>
          <a:noFill/>
        </p:spPr>
        <p:txBody>
          <a:bodyPr wrap="square" rtlCol="0">
            <a:spAutoFit/>
          </a:bodyPr>
          <a:lstStyle/>
          <a:p>
            <a:r>
              <a:rPr lang="en-US" b="1" i="1" dirty="0"/>
              <a:t>Source: Half Year Revenue Performance report July to December 2021</a:t>
            </a:r>
            <a:endParaRPr lang="en-US" dirty="0"/>
          </a:p>
          <a:p>
            <a:endParaRPr lang="en-US" dirty="0"/>
          </a:p>
        </p:txBody>
      </p:sp>
    </p:spTree>
    <p:extLst>
      <p:ext uri="{BB962C8B-B14F-4D97-AF65-F5344CB8AC3E}">
        <p14:creationId xmlns:p14="http://schemas.microsoft.com/office/powerpoint/2010/main" val="1404961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082" y="0"/>
            <a:ext cx="11029616" cy="1188720"/>
          </a:xfrm>
        </p:spPr>
        <p:txBody>
          <a:bodyPr>
            <a:normAutofit/>
          </a:bodyPr>
          <a:lstStyle/>
          <a:p>
            <a:r>
              <a:rPr lang="en-US" sz="2400" b="1" dirty="0"/>
              <a:t>Poverty Vis Avis alcohol consumption and the Uganda Drinking Map</a:t>
            </a:r>
            <a:r>
              <a:rPr lang="en-US" sz="2400" dirty="0"/>
              <a:t>.</a:t>
            </a:r>
          </a:p>
        </p:txBody>
      </p:sp>
      <p:pic>
        <p:nvPicPr>
          <p:cNvPr id="2050" name="Picture 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539" y="1461580"/>
            <a:ext cx="11714922" cy="4766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550505" y="5929746"/>
            <a:ext cx="6904382" cy="646331"/>
          </a:xfrm>
          <a:prstGeom prst="rect">
            <a:avLst/>
          </a:prstGeom>
          <a:noFill/>
        </p:spPr>
        <p:txBody>
          <a:bodyPr wrap="square" rtlCol="0">
            <a:spAutoFit/>
          </a:bodyPr>
          <a:lstStyle/>
          <a:p>
            <a:pPr algn="ctr"/>
            <a:r>
              <a:rPr lang="en-US" b="1" dirty="0"/>
              <a:t>Source: UBOS 2016/17</a:t>
            </a:r>
            <a:endParaRPr lang="en-US" dirty="0"/>
          </a:p>
          <a:p>
            <a:pPr algn="ctr"/>
            <a:endParaRPr lang="en-US" dirty="0"/>
          </a:p>
        </p:txBody>
      </p:sp>
    </p:spTree>
    <p:extLst>
      <p:ext uri="{BB962C8B-B14F-4D97-AF65-F5344CB8AC3E}">
        <p14:creationId xmlns:p14="http://schemas.microsoft.com/office/powerpoint/2010/main" val="251684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625" y="0"/>
            <a:ext cx="11029616" cy="768626"/>
          </a:xfrm>
        </p:spPr>
        <p:txBody>
          <a:bodyPr/>
          <a:lstStyle/>
          <a:p>
            <a:pPr algn="ctr"/>
            <a:r>
              <a:rPr lang="en-US" b="1" dirty="0"/>
              <a:t>Vicious cycle of Poverty</a:t>
            </a:r>
          </a:p>
        </p:txBody>
      </p:sp>
      <p:pic>
        <p:nvPicPr>
          <p:cNvPr id="3074"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0330" y="1331623"/>
            <a:ext cx="11029616" cy="462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524001" y="6192667"/>
            <a:ext cx="7712364" cy="655567"/>
          </a:xfrm>
          <a:prstGeom prst="rect">
            <a:avLst/>
          </a:prstGeom>
          <a:noFill/>
        </p:spPr>
        <p:txBody>
          <a:bodyPr wrap="square" rtlCol="0">
            <a:spAutoFit/>
          </a:bodyPr>
          <a:lstStyle/>
          <a:p>
            <a:r>
              <a:rPr lang="en-US" b="1" dirty="0"/>
              <a:t>Source: UBOS 2016/17</a:t>
            </a:r>
            <a:endParaRPr lang="en-US" dirty="0"/>
          </a:p>
          <a:p>
            <a:endParaRPr lang="en-US" dirty="0"/>
          </a:p>
        </p:txBody>
      </p:sp>
    </p:spTree>
    <p:extLst>
      <p:ext uri="{BB962C8B-B14F-4D97-AF65-F5344CB8AC3E}">
        <p14:creationId xmlns:p14="http://schemas.microsoft.com/office/powerpoint/2010/main" val="472116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54157"/>
            <a:ext cx="11754678" cy="5903843"/>
          </a:xfrm>
        </p:spPr>
      </p:pic>
      <p:sp>
        <p:nvSpPr>
          <p:cNvPr id="7" name="Title 1"/>
          <p:cNvSpPr>
            <a:spLocks noGrp="1"/>
          </p:cNvSpPr>
          <p:nvPr>
            <p:ph type="title"/>
          </p:nvPr>
        </p:nvSpPr>
        <p:spPr>
          <a:xfrm>
            <a:off x="119374" y="265044"/>
            <a:ext cx="11029616" cy="569844"/>
          </a:xfrm>
        </p:spPr>
        <p:txBody>
          <a:bodyPr>
            <a:normAutofit fontScale="90000"/>
          </a:bodyPr>
          <a:lstStyle/>
          <a:p>
            <a:pPr algn="ctr"/>
            <a:r>
              <a:rPr lang="en-US" b="1" dirty="0">
                <a:solidFill>
                  <a:srgbClr val="00B0F0"/>
                </a:solidFill>
              </a:rPr>
              <a:t>GENDER BASED VIOLENCE</a:t>
            </a:r>
          </a:p>
        </p:txBody>
      </p:sp>
    </p:spTree>
    <p:extLst>
      <p:ext uri="{BB962C8B-B14F-4D97-AF65-F5344CB8AC3E}">
        <p14:creationId xmlns:p14="http://schemas.microsoft.com/office/powerpoint/2010/main" val="263784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D8063-8201-42E3-8736-7C25F6E83988}"/>
              </a:ext>
            </a:extLst>
          </p:cNvPr>
          <p:cNvSpPr>
            <a:spLocks noGrp="1"/>
          </p:cNvSpPr>
          <p:nvPr>
            <p:ph type="title"/>
          </p:nvPr>
        </p:nvSpPr>
        <p:spPr>
          <a:xfrm>
            <a:off x="0" y="0"/>
            <a:ext cx="11353800" cy="795130"/>
          </a:xfrm>
        </p:spPr>
        <p:txBody>
          <a:bodyPr>
            <a:normAutofit fontScale="90000"/>
          </a:bodyPr>
          <a:lstStyle/>
          <a:p>
            <a:pPr algn="ctr"/>
            <a:br>
              <a:rPr lang="en-GB" b="1" u="sng" dirty="0"/>
            </a:br>
            <a:r>
              <a:rPr lang="en-GB" b="1" u="sng" dirty="0">
                <a:solidFill>
                  <a:srgbClr val="00B0F0"/>
                </a:solidFill>
              </a:rPr>
              <a:t>Pattern and observations Taxation in Uganda 1</a:t>
            </a:r>
            <a:br>
              <a:rPr lang="en-UG" dirty="0"/>
            </a:br>
            <a:endParaRPr lang="en-UG" dirty="0"/>
          </a:p>
        </p:txBody>
      </p:sp>
      <p:sp>
        <p:nvSpPr>
          <p:cNvPr id="3" name="Content Placeholder 2">
            <a:extLst>
              <a:ext uri="{FF2B5EF4-FFF2-40B4-BE49-F238E27FC236}">
                <a16:creationId xmlns:a16="http://schemas.microsoft.com/office/drawing/2014/main" id="{C5E7168B-8426-490E-87AD-962D29B741BF}"/>
              </a:ext>
            </a:extLst>
          </p:cNvPr>
          <p:cNvSpPr>
            <a:spLocks noGrp="1"/>
          </p:cNvSpPr>
          <p:nvPr>
            <p:ph idx="1"/>
          </p:nvPr>
        </p:nvSpPr>
        <p:spPr>
          <a:xfrm>
            <a:off x="0" y="795130"/>
            <a:ext cx="12192000" cy="6062870"/>
          </a:xfrm>
        </p:spPr>
        <p:txBody>
          <a:bodyPr>
            <a:normAutofit/>
          </a:bodyPr>
          <a:lstStyle/>
          <a:p>
            <a:r>
              <a:rPr lang="en-GB" sz="3600" dirty="0"/>
              <a:t>Alcohol industry contributes significantly to total national revenue collected per Tax category (appear in the top five tax contributors per tax type above. </a:t>
            </a:r>
            <a:endParaRPr lang="en-UG" sz="3600" dirty="0"/>
          </a:p>
          <a:p>
            <a:pPr lvl="0"/>
            <a:r>
              <a:rPr lang="en-GB" sz="3600" dirty="0"/>
              <a:t>A sign of </a:t>
            </a:r>
            <a:r>
              <a:rPr lang="en-GB" sz="3600" b="1" dirty="0">
                <a:solidFill>
                  <a:srgbClr val="00B0F0"/>
                </a:solidFill>
              </a:rPr>
              <a:t>increased alcohol consumption every </a:t>
            </a:r>
            <a:r>
              <a:rPr lang="en-GB" sz="3600" dirty="0"/>
              <a:t>year in Uganda.</a:t>
            </a:r>
          </a:p>
          <a:p>
            <a:pPr lvl="0"/>
            <a:r>
              <a:rPr lang="en-GB" sz="3600" dirty="0"/>
              <a:t> Current </a:t>
            </a:r>
            <a:r>
              <a:rPr lang="en-GB" sz="3600" b="1" dirty="0"/>
              <a:t>alcohol consumption was high among the males </a:t>
            </a:r>
            <a:r>
              <a:rPr lang="en-GB" sz="3600" dirty="0"/>
              <a:t>at 17 percent compared to the females at seven percent (UBOS, 2019).</a:t>
            </a:r>
            <a:endParaRPr lang="en-UG" sz="3600" dirty="0"/>
          </a:p>
          <a:p>
            <a:pPr lvl="0"/>
            <a:r>
              <a:rPr lang="en-GB" sz="3600" dirty="0"/>
              <a:t>Alcohol </a:t>
            </a:r>
            <a:r>
              <a:rPr lang="en-GB" sz="3600" dirty="0">
                <a:solidFill>
                  <a:srgbClr val="00B0F0"/>
                </a:solidFill>
              </a:rPr>
              <a:t>revenue targets for Local Excise Tax collection are higher than other excisable products </a:t>
            </a:r>
            <a:r>
              <a:rPr lang="en-GB" sz="3600" dirty="0"/>
              <a:t>because they rely on its significant contribution to the tax revenue. </a:t>
            </a:r>
          </a:p>
        </p:txBody>
      </p:sp>
    </p:spTree>
    <p:extLst>
      <p:ext uri="{BB962C8B-B14F-4D97-AF65-F5344CB8AC3E}">
        <p14:creationId xmlns:p14="http://schemas.microsoft.com/office/powerpoint/2010/main" val="15351643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TotalTime>
  <Words>1102</Words>
  <Application>Microsoft Office PowerPoint</Application>
  <PresentationFormat>Widescreen</PresentationFormat>
  <Paragraphs>93</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Wingdings</vt:lpstr>
      <vt:lpstr>Office Theme</vt:lpstr>
      <vt:lpstr>Raising Prices on Alcohol through  Exercise Taxes and Pricing policies</vt:lpstr>
      <vt:lpstr>  Outline </vt:lpstr>
      <vt:lpstr>Top contributors of Local Excise Duties collections</vt:lpstr>
      <vt:lpstr>Top 10 contributors of VAT in FY 2019/2020</vt:lpstr>
      <vt:lpstr> Local Excise Duty Performance for period July to December 2021 </vt:lpstr>
      <vt:lpstr>Poverty Vis Avis alcohol consumption and the Uganda Drinking Map.</vt:lpstr>
      <vt:lpstr>Vicious cycle of Poverty</vt:lpstr>
      <vt:lpstr>GENDER BASED VIOLENCE</vt:lpstr>
      <vt:lpstr> Pattern and observations Taxation in Uganda 1 </vt:lpstr>
      <vt:lpstr>Pattern and observations Taxation in Uganda 2</vt:lpstr>
      <vt:lpstr>Loss of revenue Vs Revenue growth </vt:lpstr>
      <vt:lpstr>Re-aligning Alcohol Taxation Regime in Uganda Vs East Africa</vt:lpstr>
      <vt:lpstr>Re-aligning Alcohol Taxation Regime in Uganda Vs East Africa</vt:lpstr>
      <vt:lpstr>PowerPoint Presentation</vt:lpstr>
      <vt:lpstr>Immediate Measures </vt:lpstr>
      <vt:lpstr>Action points</vt:lpstr>
      <vt:lpstr>Harnessing the full potential of alcohol taxation, Potential and Window of Opportunity</vt:lpstr>
      <vt:lpstr>PowerPoint Presentation</vt:lpstr>
      <vt:lpstr>PowerPoint Presentation</vt:lpstr>
      <vt:lpstr>Tax alcohol inside the bottle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Raising Prices on Alcohol through  Exercise Taxes and Pricing policies</dc:title>
  <dc:creator>Kasirye</dc:creator>
  <cp:lastModifiedBy>prudence Aturinde</cp:lastModifiedBy>
  <cp:revision>25</cp:revision>
  <dcterms:created xsi:type="dcterms:W3CDTF">2022-11-23T12:29:27Z</dcterms:created>
  <dcterms:modified xsi:type="dcterms:W3CDTF">2022-11-24T08:42:22Z</dcterms:modified>
</cp:coreProperties>
</file>